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4" r:id="rId5"/>
    <p:sldId id="267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9" r:id="rId17"/>
    <p:sldId id="290" r:id="rId18"/>
    <p:sldId id="291" r:id="rId19"/>
    <p:sldId id="292" r:id="rId20"/>
    <p:sldId id="293" r:id="rId21"/>
    <p:sldId id="296" r:id="rId22"/>
    <p:sldId id="297" r:id="rId23"/>
    <p:sldId id="301" r:id="rId24"/>
    <p:sldId id="302" r:id="rId25"/>
    <p:sldId id="310" r:id="rId26"/>
    <p:sldId id="313" r:id="rId27"/>
    <p:sldId id="314" r:id="rId28"/>
    <p:sldId id="315" r:id="rId29"/>
    <p:sldId id="316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6" r:id="rId38"/>
    <p:sldId id="327" r:id="rId39"/>
    <p:sldId id="328" r:id="rId40"/>
    <p:sldId id="329" r:id="rId41"/>
    <p:sldId id="330" r:id="rId42"/>
    <p:sldId id="332" r:id="rId43"/>
    <p:sldId id="335" r:id="rId44"/>
    <p:sldId id="336" r:id="rId45"/>
    <p:sldId id="338" r:id="rId46"/>
    <p:sldId id="340" r:id="rId47"/>
    <p:sldId id="342" r:id="rId48"/>
    <p:sldId id="348" r:id="rId49"/>
    <p:sldId id="349" r:id="rId50"/>
    <p:sldId id="350" r:id="rId51"/>
    <p:sldId id="351" r:id="rId52"/>
    <p:sldId id="353" r:id="rId53"/>
    <p:sldId id="354" r:id="rId54"/>
    <p:sldId id="355" r:id="rId55"/>
    <p:sldId id="356" r:id="rId56"/>
    <p:sldId id="358" r:id="rId57"/>
    <p:sldId id="359" r:id="rId58"/>
    <p:sldId id="360" r:id="rId59"/>
    <p:sldId id="375" r:id="rId6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2276855"/>
            <a:ext cx="1981200" cy="5669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080" y="139534"/>
            <a:ext cx="3851005" cy="425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621" y="1527467"/>
            <a:ext cx="8107045" cy="395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3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41.png"/><Relationship Id="rId4" Type="http://schemas.openxmlformats.org/officeDocument/2006/relationships/image" Target="../media/image57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9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01.png"/><Relationship Id="rId7" Type="http://schemas.openxmlformats.org/officeDocument/2006/relationships/image" Target="../media/image8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102.png"/><Relationship Id="rId9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104.png"/><Relationship Id="rId9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105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109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88.png"/><Relationship Id="rId5" Type="http://schemas.openxmlformats.org/officeDocument/2006/relationships/image" Target="../media/image111.png"/><Relationship Id="rId10" Type="http://schemas.openxmlformats.org/officeDocument/2006/relationships/image" Target="../media/image87.png"/><Relationship Id="rId4" Type="http://schemas.openxmlformats.org/officeDocument/2006/relationships/image" Target="../media/image110.png"/><Relationship Id="rId9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11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7.png"/><Relationship Id="rId5" Type="http://schemas.openxmlformats.org/officeDocument/2006/relationships/image" Target="../media/image86.png"/><Relationship Id="rId10" Type="http://schemas.openxmlformats.org/officeDocument/2006/relationships/image" Target="../media/image11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9.png"/><Relationship Id="rId7" Type="http://schemas.openxmlformats.org/officeDocument/2006/relationships/image" Target="../media/image7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13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1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6774" y="3113201"/>
            <a:ext cx="634873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447800" marR="5080" indent="-1435735">
              <a:lnSpc>
                <a:spcPts val="3240"/>
              </a:lnSpc>
              <a:spcBef>
                <a:spcPts val="505"/>
              </a:spcBef>
            </a:pPr>
            <a:r>
              <a:rPr sz="3000" b="1" dirty="0">
                <a:solidFill>
                  <a:srgbClr val="39393B"/>
                </a:solidFill>
                <a:latin typeface="Segoe UI"/>
                <a:cs typeface="Segoe UI"/>
              </a:rPr>
              <a:t>4734</a:t>
            </a:r>
            <a:r>
              <a:rPr sz="3000" b="1" spc="-80" dirty="0">
                <a:solidFill>
                  <a:srgbClr val="39393B"/>
                </a:solidFill>
                <a:latin typeface="Segoe UI"/>
                <a:cs typeface="Segoe UI"/>
              </a:rPr>
              <a:t> </a:t>
            </a:r>
            <a:r>
              <a:rPr sz="3000" b="1" spc="-30" dirty="0">
                <a:solidFill>
                  <a:srgbClr val="39393B"/>
                </a:solidFill>
                <a:latin typeface="Segoe UI"/>
                <a:cs typeface="Segoe UI"/>
              </a:rPr>
              <a:t>SAYILI</a:t>
            </a:r>
            <a:r>
              <a:rPr sz="3000" b="1" spc="-95" dirty="0">
                <a:solidFill>
                  <a:srgbClr val="39393B"/>
                </a:solidFill>
                <a:latin typeface="Segoe UI"/>
                <a:cs typeface="Segoe UI"/>
              </a:rPr>
              <a:t> </a:t>
            </a:r>
            <a:r>
              <a:rPr sz="3000" b="1" dirty="0">
                <a:solidFill>
                  <a:srgbClr val="39393B"/>
                </a:solidFill>
                <a:latin typeface="Segoe UI"/>
                <a:cs typeface="Segoe UI"/>
              </a:rPr>
              <a:t>KAMU</a:t>
            </a:r>
            <a:r>
              <a:rPr sz="3000" b="1" spc="-50" dirty="0">
                <a:solidFill>
                  <a:srgbClr val="39393B"/>
                </a:solidFill>
                <a:latin typeface="Segoe UI"/>
                <a:cs typeface="Segoe UI"/>
              </a:rPr>
              <a:t> </a:t>
            </a:r>
            <a:r>
              <a:rPr sz="3000" b="1" dirty="0">
                <a:solidFill>
                  <a:srgbClr val="39393B"/>
                </a:solidFill>
                <a:latin typeface="Segoe UI"/>
                <a:cs typeface="Segoe UI"/>
              </a:rPr>
              <a:t>İHALE</a:t>
            </a:r>
            <a:r>
              <a:rPr sz="3000" b="1" spc="-90" dirty="0">
                <a:solidFill>
                  <a:srgbClr val="39393B"/>
                </a:solidFill>
                <a:latin typeface="Segoe UI"/>
                <a:cs typeface="Segoe UI"/>
              </a:rPr>
              <a:t> </a:t>
            </a:r>
            <a:r>
              <a:rPr sz="3000" b="1" spc="-10" dirty="0">
                <a:solidFill>
                  <a:srgbClr val="39393B"/>
                </a:solidFill>
                <a:latin typeface="Segoe UI"/>
                <a:cs typeface="Segoe UI"/>
              </a:rPr>
              <a:t>KANUNU </a:t>
            </a:r>
            <a:r>
              <a:rPr sz="3000" b="1" spc="-50" dirty="0">
                <a:solidFill>
                  <a:srgbClr val="39393B"/>
                </a:solidFill>
                <a:latin typeface="Segoe UI"/>
                <a:cs typeface="Segoe UI"/>
              </a:rPr>
              <a:t>ORTAK</a:t>
            </a:r>
            <a:r>
              <a:rPr sz="3000" b="1" spc="-135" dirty="0">
                <a:solidFill>
                  <a:srgbClr val="39393B"/>
                </a:solidFill>
                <a:latin typeface="Segoe UI"/>
                <a:cs typeface="Segoe UI"/>
              </a:rPr>
              <a:t> </a:t>
            </a:r>
            <a:r>
              <a:rPr sz="3000" b="1" spc="-10" dirty="0">
                <a:solidFill>
                  <a:srgbClr val="39393B"/>
                </a:solidFill>
                <a:latin typeface="Segoe UI"/>
                <a:cs typeface="Segoe UI"/>
              </a:rPr>
              <a:t>HÜKÜMLER</a:t>
            </a:r>
            <a:endParaRPr sz="30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7864" y="5521090"/>
            <a:ext cx="2669540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Segoe UI"/>
                <a:cs typeface="Segoe UI"/>
              </a:rPr>
              <a:t>Eğitim</a:t>
            </a:r>
            <a:r>
              <a:rPr sz="1800" b="1" spc="-3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Segoe UI"/>
                <a:cs typeface="Segoe UI"/>
              </a:rPr>
              <a:t>Dairesi</a:t>
            </a:r>
            <a:r>
              <a:rPr sz="1800" b="1" spc="-6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Segoe UI"/>
                <a:cs typeface="Segoe UI"/>
              </a:rPr>
              <a:t>Başkanlığı</a:t>
            </a:r>
            <a:endParaRPr sz="1800" dirty="0">
              <a:latin typeface="Segoe UI"/>
              <a:cs typeface="Segoe UI"/>
            </a:endParaRPr>
          </a:p>
          <a:p>
            <a:pPr marL="50165" algn="ctr">
              <a:lnSpc>
                <a:spcPct val="100000"/>
              </a:lnSpc>
              <a:spcBef>
                <a:spcPts val="65"/>
              </a:spcBef>
            </a:pPr>
            <a:r>
              <a:rPr lang="tr-TR" sz="1500" b="1" spc="-20" dirty="0" smtClean="0">
                <a:solidFill>
                  <a:srgbClr val="134579"/>
                </a:solidFill>
                <a:latin typeface="Calibri"/>
                <a:cs typeface="Calibri"/>
              </a:rPr>
              <a:t>MART</a:t>
            </a:r>
            <a:r>
              <a:rPr sz="1500" b="1" spc="-55" dirty="0" smtClean="0">
                <a:solidFill>
                  <a:srgbClr val="134579"/>
                </a:solidFill>
                <a:latin typeface="Calibri"/>
                <a:cs typeface="Calibri"/>
              </a:rPr>
              <a:t> </a:t>
            </a:r>
            <a:r>
              <a:rPr sz="1500" b="1" spc="-20" dirty="0" smtClean="0">
                <a:solidFill>
                  <a:srgbClr val="134579"/>
                </a:solidFill>
                <a:latin typeface="Calibri"/>
                <a:cs typeface="Calibri"/>
              </a:rPr>
              <a:t>202</a:t>
            </a:r>
            <a:r>
              <a:rPr lang="tr-TR" sz="1500" b="1" spc="-20" dirty="0" smtClean="0">
                <a:solidFill>
                  <a:srgbClr val="134579"/>
                </a:solidFill>
                <a:latin typeface="Calibri"/>
                <a:cs typeface="Calibri"/>
              </a:rPr>
              <a:t>5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4095" y="1353311"/>
            <a:ext cx="2371344" cy="14295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36988" y="1837169"/>
            <a:ext cx="2003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İşin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Yürütülmesi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7464" y="1767839"/>
            <a:ext cx="515099" cy="6004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2032" y="1353311"/>
            <a:ext cx="2371343" cy="14295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42862" y="1837169"/>
            <a:ext cx="158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İşin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Kontrolü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0" y="2974860"/>
            <a:ext cx="600455" cy="5150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2032" y="3709415"/>
            <a:ext cx="2371343" cy="1429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75843" y="3858501"/>
            <a:ext cx="1725930" cy="1061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algn="ctr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İşin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Kabulü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Hakedişin Ödenmesi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4896" y="4127004"/>
            <a:ext cx="515099" cy="5973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4095" y="3709415"/>
            <a:ext cx="2371344" cy="142951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18700" y="3691089"/>
            <a:ext cx="2042795" cy="13970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1270" algn="ctr">
              <a:lnSpc>
                <a:spcPts val="2640"/>
              </a:lnSpc>
              <a:spcBef>
                <a:spcPts val="385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İşin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Tamamlanması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Kesin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Teminatın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İadesi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ALIM</a:t>
            </a:r>
            <a:r>
              <a:rPr spc="-50" dirty="0"/>
              <a:t> </a:t>
            </a:r>
            <a:r>
              <a:rPr spc="-10" dirty="0"/>
              <a:t>SÜRECİ</a:t>
            </a: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8368"/>
            <a:ext cx="2950464" cy="277367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8371" y="1553768"/>
            <a:ext cx="157099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SÖZLEŞME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SÜRECİ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612" y="2129917"/>
            <a:ext cx="8054340" cy="264668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95"/>
              </a:spcBef>
              <a:buFont typeface="Wingdings"/>
              <a:buChar char=""/>
              <a:tabLst>
                <a:tab pos="298450" algn="l"/>
              </a:tabLst>
            </a:pPr>
            <a:r>
              <a:rPr sz="2200" dirty="0">
                <a:latin typeface="Calibri"/>
                <a:cs typeface="Calibri"/>
              </a:rPr>
              <a:t>Kamu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alımı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süreci,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B63D3E"/>
                </a:solidFill>
                <a:latin typeface="Calibri"/>
                <a:cs typeface="Calibri"/>
              </a:rPr>
              <a:t>ihtiyacın</a:t>
            </a:r>
            <a:r>
              <a:rPr sz="2200" b="1" spc="-95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B63D3E"/>
                </a:solidFill>
                <a:latin typeface="Calibri"/>
                <a:cs typeface="Calibri"/>
              </a:rPr>
              <a:t>ortaya</a:t>
            </a:r>
            <a:r>
              <a:rPr sz="2200" b="1" spc="-30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B63D3E"/>
                </a:solidFill>
                <a:latin typeface="Calibri"/>
                <a:cs typeface="Calibri"/>
              </a:rPr>
              <a:t>çıkmasıyla</a:t>
            </a:r>
            <a:r>
              <a:rPr sz="2200" b="1" spc="-95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başlar.</a:t>
            </a:r>
            <a:endParaRPr sz="22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200" dirty="0">
                <a:latin typeface="Calibri"/>
                <a:cs typeface="Calibri"/>
              </a:rPr>
              <a:t>Bu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kapsamda,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idarelerin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ilgili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birimleri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ihtiyaçlarına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ilişkin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taleplerini 	</a:t>
            </a:r>
            <a:r>
              <a:rPr sz="2200" dirty="0">
                <a:latin typeface="Calibri"/>
                <a:cs typeface="Calibri"/>
              </a:rPr>
              <a:t>tabi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olduğu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mevzuata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göre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görevli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birim/dairelere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bildirirler.</a:t>
            </a:r>
            <a:endParaRPr sz="22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200" dirty="0">
                <a:latin typeface="Calibri"/>
                <a:cs typeface="Calibri"/>
              </a:rPr>
              <a:t>Bu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ihtiyaç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idarenin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yerine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getirmekle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yükümlü</a:t>
            </a:r>
            <a:r>
              <a:rPr sz="2200" spc="3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olduğu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görev</a:t>
            </a:r>
            <a:r>
              <a:rPr sz="2200" spc="3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veya 	</a:t>
            </a:r>
            <a:r>
              <a:rPr sz="2200" dirty="0">
                <a:latin typeface="Calibri"/>
                <a:cs typeface="Calibri"/>
              </a:rPr>
              <a:t>hizmetlerin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gerekleri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doğrultusunda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önceden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planlanmış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olmalıdır.</a:t>
            </a:r>
            <a:endParaRPr sz="2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2200" dirty="0">
                <a:latin typeface="Calibri"/>
                <a:cs typeface="Calibri"/>
              </a:rPr>
              <a:t>İhtiyaç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raporunun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hazırlanması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EKAP</a:t>
            </a:r>
            <a:r>
              <a:rPr sz="2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üzerinden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gerçekleştirilir.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94359"/>
            <a:ext cx="9107805" cy="1743710"/>
            <a:chOff x="0" y="594359"/>
            <a:chExt cx="9107805" cy="1743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822959"/>
              <a:ext cx="1859279" cy="1286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7976" y="822959"/>
              <a:ext cx="1880616" cy="1286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2391" y="822959"/>
              <a:ext cx="1880615" cy="1286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3759" y="822959"/>
              <a:ext cx="1883663" cy="1286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94359"/>
              <a:ext cx="2133600" cy="174345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01519" y="1120800"/>
            <a:ext cx="136334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İHTİYACIN 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ORTAYA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ÇIKMASI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3413" y="1053784"/>
            <a:ext cx="126555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TEKNİK ŞARTNAMENİN HAZIRLANMASI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12619" y="1051863"/>
            <a:ext cx="91122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YAKLAŞIK MALİYETİN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7083" y="1114847"/>
            <a:ext cx="947419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USULÜNÜN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8505" y="1094109"/>
            <a:ext cx="1271270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8989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DOKÜMANININ HAZIRLANMASI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73167" y="4748796"/>
            <a:ext cx="1813560" cy="181354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662" y="2365616"/>
            <a:ext cx="8244840" cy="327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İhalelerde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teknik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şartnamenin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hazırlanması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zorunludur.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(Yapım işlerinde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işin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projesini</a:t>
            </a:r>
            <a:endParaRPr sz="18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kapsayan)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0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spc="-25" dirty="0">
                <a:latin typeface="Calibri"/>
                <a:cs typeface="Calibri"/>
              </a:rPr>
              <a:t>Tespit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edilen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özelliklere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teknik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kriterlere</a:t>
            </a:r>
            <a:r>
              <a:rPr sz="18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teknik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şartnamelerde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verilir.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Teknik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şartnameler,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b="1" spc="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dokümanının</a:t>
            </a:r>
            <a:r>
              <a:rPr sz="1800" b="1" spc="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parçasıdır.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Malın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yaptırılacak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işin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teknik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kriterleri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özellikleri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gösterilir.</a:t>
            </a:r>
            <a:endParaRPr sz="1800">
              <a:latin typeface="Calibri"/>
              <a:cs typeface="Calibri"/>
            </a:endParaRPr>
          </a:p>
          <a:p>
            <a:pPr marL="297815" marR="6350" indent="-285750" algn="just">
              <a:lnSpc>
                <a:spcPct val="100000"/>
              </a:lnSpc>
              <a:spcBef>
                <a:spcPts val="98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Teknik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şartnamelerde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idarenin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isteğinin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açık,</a:t>
            </a:r>
            <a:r>
              <a:rPr sz="1800" b="1" spc="4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net</a:t>
            </a:r>
            <a:r>
              <a:rPr sz="1800" b="1" spc="45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800" b="1" spc="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tereddüde</a:t>
            </a:r>
            <a:r>
              <a:rPr sz="1800" b="1" spc="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yer</a:t>
            </a:r>
            <a:r>
              <a:rPr sz="1800" b="1" spc="4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vermeyecek 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şekilde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belirtilmesi</a:t>
            </a:r>
            <a:r>
              <a:rPr sz="1800" spc="-10" dirty="0">
                <a:latin typeface="Calibri"/>
                <a:cs typeface="Calibri"/>
              </a:rPr>
              <a:t> gerekir.</a:t>
            </a:r>
            <a:endParaRPr sz="1800">
              <a:latin typeface="Calibri"/>
              <a:cs typeface="Calibri"/>
            </a:endParaRPr>
          </a:p>
          <a:p>
            <a:pPr marL="298450" marR="8255" indent="-286385" algn="just">
              <a:lnSpc>
                <a:spcPct val="100000"/>
              </a:lnSpc>
              <a:spcBef>
                <a:spcPts val="100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Teknik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şartnamelerin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idarelerce</a:t>
            </a:r>
            <a:r>
              <a:rPr sz="1800" b="1" spc="2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hazırlanması</a:t>
            </a:r>
            <a:r>
              <a:rPr sz="1800" b="1" spc="2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esastır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Ancak,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işin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özelliği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nedeniyle </a:t>
            </a:r>
            <a:r>
              <a:rPr sz="1800" dirty="0">
                <a:latin typeface="Calibri"/>
                <a:cs typeface="Calibri"/>
              </a:rPr>
              <a:t>idarelerce</a:t>
            </a:r>
            <a:r>
              <a:rPr sz="1800" spc="24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hazırlanmasının</a:t>
            </a:r>
            <a:r>
              <a:rPr sz="1800" spc="23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mümkün</a:t>
            </a:r>
            <a:r>
              <a:rPr sz="1800" spc="24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olmadığının</a:t>
            </a:r>
            <a:r>
              <a:rPr sz="1800" spc="23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23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yetkilisi</a:t>
            </a:r>
            <a:r>
              <a:rPr sz="1800" spc="235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tarafından </a:t>
            </a:r>
            <a:r>
              <a:rPr sz="1800" dirty="0">
                <a:latin typeface="Calibri"/>
                <a:cs typeface="Calibri"/>
              </a:rPr>
              <a:t>onaylanması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kaydıyla,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danışmanlık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hizmet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sunucularına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yoluyla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hazırlattırılabilir.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35" y="594359"/>
            <a:ext cx="9086215" cy="1743710"/>
            <a:chOff x="21335" y="594359"/>
            <a:chExt cx="9086215" cy="1743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199" y="594359"/>
              <a:ext cx="2316479" cy="1743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7976" y="822959"/>
              <a:ext cx="1880616" cy="1286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2391" y="822959"/>
              <a:ext cx="1880615" cy="1286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3759" y="822959"/>
              <a:ext cx="1883663" cy="1286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5" y="822959"/>
              <a:ext cx="1883664" cy="128625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1519" y="1120800"/>
            <a:ext cx="136334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İHTİYACIN 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ORTAYA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ÇIKMASI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3413" y="1053784"/>
            <a:ext cx="126555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TEKNİK ŞARTNAMENİN HAZIRLANMASI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2619" y="1051863"/>
            <a:ext cx="91122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YAKLAŞIK MALİYETİN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7083" y="1114847"/>
            <a:ext cx="947419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USULÜNÜN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8505" y="1094109"/>
            <a:ext cx="1271270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8989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DOKÜMANININ HAZIRLANMASI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19" y="1351091"/>
            <a:ext cx="8099425" cy="31318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b="1" spc="-20" dirty="0">
                <a:latin typeface="Calibri"/>
                <a:cs typeface="Calibri"/>
              </a:rPr>
              <a:t>Teknik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kriterler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özelliklerin;</a:t>
            </a:r>
            <a:endParaRPr sz="1800" dirty="0">
              <a:latin typeface="Calibri"/>
              <a:cs typeface="Calibri"/>
            </a:endParaRPr>
          </a:p>
          <a:p>
            <a:pPr marL="575310" indent="-285750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575310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Verimliliği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fonksiyonelliği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sağlamaya</a:t>
            </a: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yönelik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olması,</a:t>
            </a:r>
            <a:endParaRPr sz="1800" dirty="0">
              <a:latin typeface="Calibri"/>
              <a:cs typeface="Calibri"/>
            </a:endParaRPr>
          </a:p>
          <a:p>
            <a:pPr marL="575310" indent="-285750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575310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Rekabeti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engelleyici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hususlar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içermemesi</a:t>
            </a:r>
            <a:endParaRPr sz="1800" dirty="0">
              <a:latin typeface="Calibri"/>
              <a:cs typeface="Calibri"/>
            </a:endParaRPr>
          </a:p>
          <a:p>
            <a:pPr marL="575310" indent="-285750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575310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Fırsat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eşitliğini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sağlaması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zorunludur.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299085" algn="l"/>
              </a:tabLst>
            </a:pPr>
            <a:r>
              <a:rPr sz="1800" spc="-50" dirty="0">
                <a:latin typeface="Calibri"/>
                <a:cs typeface="Calibri"/>
              </a:rPr>
              <a:t>×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Teknik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şartnamelerde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belli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marka,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patent,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kaynak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ürün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belirtilemez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belirli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marka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yönelik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özellik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tanımlamalara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yer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verilemez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Ancak,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ulusal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ve/veya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uluslararası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teknik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standartların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bulunmaması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teknik 	</a:t>
            </a:r>
            <a:r>
              <a:rPr sz="1800" dirty="0">
                <a:latin typeface="Calibri"/>
                <a:cs typeface="Calibri"/>
              </a:rPr>
              <a:t>özelliklerin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belirlenmesinin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mümkün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olmaması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hallerinde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“veya</a:t>
            </a:r>
            <a:r>
              <a:rPr sz="1800" b="1" spc="2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dengi”</a:t>
            </a:r>
            <a:r>
              <a:rPr sz="1800" b="1" spc="2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ifadesine 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yer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verilmek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şartıyla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belirtilebilir.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3145536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659" y="758939"/>
            <a:ext cx="28314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Teknik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Şartnamenin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Hazırlanması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4666488"/>
            <a:ext cx="1959863" cy="19629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315" y="2351189"/>
            <a:ext cx="8156575" cy="2411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170" algn="just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356870" algn="l"/>
              </a:tabLst>
            </a:pPr>
            <a:r>
              <a:rPr sz="2000" dirty="0">
                <a:latin typeface="Calibri"/>
                <a:cs typeface="Calibri"/>
              </a:rPr>
              <a:t>Mal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hizmet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alımları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yapım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işlerinin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ihalesi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yapılmadan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spc="-20" dirty="0">
                <a:latin typeface="Calibri"/>
                <a:cs typeface="Calibri"/>
              </a:rPr>
              <a:t>önce </a:t>
            </a:r>
            <a:r>
              <a:rPr sz="2000" b="1" dirty="0">
                <a:latin typeface="Calibri"/>
                <a:cs typeface="Calibri"/>
              </a:rPr>
              <a:t>idarece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her</a:t>
            </a:r>
            <a:r>
              <a:rPr sz="2000" b="1" spc="4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türlü</a:t>
            </a:r>
            <a:r>
              <a:rPr sz="2000" b="1" spc="4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fiyat</a:t>
            </a:r>
            <a:r>
              <a:rPr sz="2000" b="1" spc="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araştırması</a:t>
            </a:r>
            <a:r>
              <a:rPr sz="2000" b="1" spc="4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yapılarak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katma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vergisi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hariç </a:t>
            </a:r>
            <a:r>
              <a:rPr sz="2000" dirty="0">
                <a:latin typeface="Calibri"/>
                <a:cs typeface="Calibri"/>
              </a:rPr>
              <a:t>olmak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yaklaşık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maliyet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belirlenir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dayanaklarıyla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birlikte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bir</a:t>
            </a:r>
            <a:r>
              <a:rPr sz="20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hesap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cetvelinde</a:t>
            </a:r>
            <a:r>
              <a:rPr sz="20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gösterilir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latin typeface="Calibri"/>
                <a:cs typeface="Calibri"/>
              </a:rPr>
              <a:t>×</a:t>
            </a:r>
            <a:r>
              <a:rPr sz="2000" spc="29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Yaklaşık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maliyete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yeterlik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ilânlarında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yer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verilmez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85"/>
              </a:spcBef>
            </a:pPr>
            <a:r>
              <a:rPr sz="2000" dirty="0">
                <a:latin typeface="Calibri"/>
                <a:cs typeface="Calibri"/>
              </a:rPr>
              <a:t>×</a:t>
            </a:r>
            <a:r>
              <a:rPr sz="2000" spc="3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İsteklilere</a:t>
            </a:r>
            <a:r>
              <a:rPr sz="2000" spc="22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2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2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süreci</a:t>
            </a:r>
            <a:r>
              <a:rPr sz="2000" spc="22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resmî</a:t>
            </a:r>
            <a:r>
              <a:rPr sz="2000" spc="2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ilişkisi</a:t>
            </a:r>
            <a:r>
              <a:rPr sz="2000" spc="22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olmayan</a:t>
            </a:r>
            <a:r>
              <a:rPr sz="2000" spc="2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diğer</a:t>
            </a:r>
            <a:r>
              <a:rPr sz="2000" spc="229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kişilere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açıklanmaz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255" y="4687823"/>
            <a:ext cx="3468624" cy="17404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18491" y="1201547"/>
            <a:ext cx="1188085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 algn="ctr">
              <a:lnSpc>
                <a:spcPts val="1435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TEKNİK</a:t>
            </a:r>
            <a:endParaRPr sz="1500">
              <a:latin typeface="Calibri"/>
              <a:cs typeface="Calibri"/>
            </a:endParaRPr>
          </a:p>
          <a:p>
            <a:pPr indent="-76200" algn="ctr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ŞARTNAMENİ HAZIRLANMAS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698" y="1188873"/>
            <a:ext cx="130810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125">
              <a:lnSpc>
                <a:spcPts val="1435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YAKLAŞIK</a:t>
            </a:r>
            <a:endParaRPr sz="1500">
              <a:latin typeface="Calibri"/>
              <a:cs typeface="Calibri"/>
            </a:endParaRPr>
          </a:p>
          <a:p>
            <a:pPr marL="88265" indent="-88900">
              <a:lnSpc>
                <a:spcPct val="100000"/>
              </a:lnSpc>
              <a:spcBef>
                <a:spcPts val="100"/>
              </a:spcBef>
              <a:tabLst>
                <a:tab pos="422275" algn="l"/>
                <a:tab pos="577850" algn="l"/>
              </a:tabLst>
            </a:pPr>
            <a:r>
              <a:rPr sz="1500" b="1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250" b="1" spc="-15" baseline="3703" dirty="0">
                <a:solidFill>
                  <a:srgbClr val="FFFFFF"/>
                </a:solidFill>
                <a:latin typeface="Calibri"/>
                <a:cs typeface="Calibri"/>
              </a:rPr>
              <a:t>MALİYETİN </a:t>
            </a:r>
            <a:r>
              <a:rPr sz="15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2250" b="1" spc="-15" baseline="3703" dirty="0">
                <a:solidFill>
                  <a:srgbClr val="FFFFFF"/>
                </a:solidFill>
                <a:latin typeface="Calibri"/>
                <a:cs typeface="Calibri"/>
              </a:rPr>
              <a:t>TESPİTİ</a:t>
            </a:r>
            <a:endParaRPr sz="2250" baseline="370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5911" y="1212876"/>
            <a:ext cx="186817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435"/>
              </a:lnSpc>
              <a:tabLst>
                <a:tab pos="1340485" algn="l"/>
              </a:tabLst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250" b="1" spc="-37" baseline="-12962" dirty="0">
                <a:solidFill>
                  <a:srgbClr val="FFFFFF"/>
                </a:solidFill>
                <a:latin typeface="Calibri"/>
                <a:cs typeface="Calibri"/>
              </a:rPr>
              <a:t>İHA</a:t>
            </a:r>
            <a:endParaRPr sz="2250" baseline="-12962">
              <a:latin typeface="Calibri"/>
              <a:cs typeface="Calibri"/>
            </a:endParaRPr>
          </a:p>
          <a:p>
            <a:pPr marL="170180" indent="-170815" algn="r">
              <a:lnSpc>
                <a:spcPct val="100000"/>
              </a:lnSpc>
              <a:tabLst>
                <a:tab pos="1178560" algn="l"/>
              </a:tabLst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USULÜNÜN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250" b="1" spc="-30" baseline="-12962" dirty="0">
                <a:solidFill>
                  <a:srgbClr val="FFFFFF"/>
                </a:solidFill>
                <a:latin typeface="Calibri"/>
                <a:cs typeface="Calibri"/>
              </a:rPr>
              <a:t>DOKÜM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TESPİTİ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b="1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b="1" spc="-15" baseline="-12962" dirty="0">
                <a:solidFill>
                  <a:srgbClr val="FFFFFF"/>
                </a:solidFill>
                <a:latin typeface="Calibri"/>
                <a:cs typeface="Calibri"/>
              </a:rPr>
              <a:t>HAZIRLA</a:t>
            </a:r>
            <a:endParaRPr sz="2250" baseline="-12962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1119" y="1255505"/>
            <a:ext cx="599440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1435"/>
              </a:lnSpc>
            </a:pP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1500">
              <a:latin typeface="Calibri"/>
              <a:cs typeface="Calibri"/>
            </a:endParaRPr>
          </a:p>
          <a:p>
            <a:pPr marL="42545" indent="-43180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ANININ NMASI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1335" y="594359"/>
            <a:ext cx="9086215" cy="1743710"/>
            <a:chOff x="21335" y="594359"/>
            <a:chExt cx="9086215" cy="17437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822959"/>
              <a:ext cx="1859279" cy="12862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9376" y="594359"/>
              <a:ext cx="2337816" cy="1743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2391" y="822959"/>
              <a:ext cx="1880615" cy="12862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9" y="822959"/>
              <a:ext cx="1883663" cy="12862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5" y="822959"/>
              <a:ext cx="1883664" cy="12862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01519" y="1120800"/>
            <a:ext cx="136334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İHTİYACIN 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ORTAYA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ÇIKMASI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3413" y="1053784"/>
            <a:ext cx="126555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TEKNİK ŞARTNAMENİN HAZIRLANMASI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2619" y="1051863"/>
            <a:ext cx="91122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YAKLAŞIK MALİYETİN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7083" y="1114847"/>
            <a:ext cx="947419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USULÜNÜN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8505" y="1094109"/>
            <a:ext cx="1271270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8989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DOKÜMANININ HAZIRLANMASI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334755" cy="524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1659" y="758939"/>
            <a:ext cx="20205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Yaklaşık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Maliyeti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Tespiti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1191" y="3983735"/>
            <a:ext cx="2307323" cy="23073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88333" y="4542523"/>
            <a:ext cx="1211580" cy="1061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635" algn="ctr">
              <a:lnSpc>
                <a:spcPts val="264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Yaklaşık maliyetin tespiti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6240" y="4331208"/>
            <a:ext cx="2971800" cy="1624965"/>
            <a:chOff x="396240" y="4331208"/>
            <a:chExt cx="2971800" cy="1624965"/>
          </a:xfrm>
        </p:grpSpPr>
        <p:sp>
          <p:nvSpPr>
            <p:cNvPr id="11" name="object 11"/>
            <p:cNvSpPr/>
            <p:nvPr/>
          </p:nvSpPr>
          <p:spPr>
            <a:xfrm>
              <a:off x="1255776" y="4794504"/>
              <a:ext cx="2112645" cy="628015"/>
            </a:xfrm>
            <a:custGeom>
              <a:avLst/>
              <a:gdLst/>
              <a:ahLst/>
              <a:cxnLst/>
              <a:rect l="l" t="t" r="r" b="b"/>
              <a:pathLst>
                <a:path w="2112645" h="628014">
                  <a:moveTo>
                    <a:pt x="1798320" y="0"/>
                  </a:moveTo>
                  <a:lnTo>
                    <a:pt x="1798320" y="125577"/>
                  </a:lnTo>
                  <a:lnTo>
                    <a:pt x="0" y="125577"/>
                  </a:lnTo>
                  <a:lnTo>
                    <a:pt x="0" y="502310"/>
                  </a:lnTo>
                  <a:lnTo>
                    <a:pt x="1798320" y="502310"/>
                  </a:lnTo>
                  <a:lnTo>
                    <a:pt x="1798320" y="627888"/>
                  </a:lnTo>
                  <a:lnTo>
                    <a:pt x="2112264" y="313944"/>
                  </a:lnTo>
                  <a:lnTo>
                    <a:pt x="1798320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40" y="4331208"/>
              <a:ext cx="1776971" cy="162458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75445" y="4428947"/>
            <a:ext cx="1360805" cy="13055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54610" algn="ctr">
              <a:lnSpc>
                <a:spcPct val="91700"/>
              </a:lnSpc>
              <a:spcBef>
                <a:spcPts val="28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Kamu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kurum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kuruluşlarınca belirlenmiş fiyatlar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30224" y="2368295"/>
            <a:ext cx="2573655" cy="2091055"/>
            <a:chOff x="1030224" y="2368295"/>
            <a:chExt cx="2573655" cy="2091055"/>
          </a:xfrm>
        </p:grpSpPr>
        <p:sp>
          <p:nvSpPr>
            <p:cNvPr id="15" name="object 15"/>
            <p:cNvSpPr/>
            <p:nvPr/>
          </p:nvSpPr>
          <p:spPr>
            <a:xfrm>
              <a:off x="1783270" y="2995079"/>
              <a:ext cx="1820545" cy="1464310"/>
            </a:xfrm>
            <a:custGeom>
              <a:avLst/>
              <a:gdLst/>
              <a:ahLst/>
              <a:cxnLst/>
              <a:rect l="l" t="t" r="r" b="b"/>
              <a:pathLst>
                <a:path w="1820545" h="1464310">
                  <a:moveTo>
                    <a:pt x="221488" y="0"/>
                  </a:moveTo>
                  <a:lnTo>
                    <a:pt x="0" y="304850"/>
                  </a:lnTo>
                  <a:lnTo>
                    <a:pt x="1455267" y="1362163"/>
                  </a:lnTo>
                  <a:lnTo>
                    <a:pt x="1381429" y="1463776"/>
                  </a:lnTo>
                  <a:lnTo>
                    <a:pt x="1820049" y="1394307"/>
                  </a:lnTo>
                  <a:lnTo>
                    <a:pt x="1750580" y="955687"/>
                  </a:lnTo>
                  <a:lnTo>
                    <a:pt x="1676755" y="1057313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224" y="2368295"/>
              <a:ext cx="1770888" cy="161239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93948" y="2540215"/>
            <a:ext cx="1397635" cy="11639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905" algn="ctr">
              <a:lnSpc>
                <a:spcPct val="91600"/>
              </a:lnSpc>
              <a:spcBef>
                <a:spcPts val="27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Daha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önce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idarelerce gerçekleştirilmiş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benzer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işlerdeki fiyatlar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40151" y="1155191"/>
            <a:ext cx="1694814" cy="2789555"/>
            <a:chOff x="2740151" y="1155191"/>
            <a:chExt cx="1694814" cy="2789555"/>
          </a:xfrm>
        </p:grpSpPr>
        <p:sp>
          <p:nvSpPr>
            <p:cNvPr id="19" name="object 19"/>
            <p:cNvSpPr/>
            <p:nvPr/>
          </p:nvSpPr>
          <p:spPr>
            <a:xfrm>
              <a:off x="3383622" y="1876818"/>
              <a:ext cx="1033780" cy="2068195"/>
            </a:xfrm>
            <a:custGeom>
              <a:avLst/>
              <a:gdLst/>
              <a:ahLst/>
              <a:cxnLst/>
              <a:rect l="l" t="t" r="r" b="b"/>
              <a:pathLst>
                <a:path w="1033779" h="2068195">
                  <a:moveTo>
                    <a:pt x="358381" y="0"/>
                  </a:moveTo>
                  <a:lnTo>
                    <a:pt x="0" y="116446"/>
                  </a:lnTo>
                  <a:lnTo>
                    <a:pt x="555866" y="1827212"/>
                  </a:lnTo>
                  <a:lnTo>
                    <a:pt x="436410" y="1866023"/>
                  </a:lnTo>
                  <a:lnTo>
                    <a:pt x="832091" y="2067636"/>
                  </a:lnTo>
                  <a:lnTo>
                    <a:pt x="1033703" y="1671955"/>
                  </a:lnTo>
                  <a:lnTo>
                    <a:pt x="914247" y="1710766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0151" y="1155191"/>
              <a:ext cx="1694688" cy="161543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921368" y="1505915"/>
            <a:ext cx="1281430" cy="8026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28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İlgili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odalarca belirlenmiş fiyatlar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71059" y="1155191"/>
            <a:ext cx="1739900" cy="2789555"/>
            <a:chOff x="4771059" y="1155191"/>
            <a:chExt cx="1739900" cy="2789555"/>
          </a:xfrm>
        </p:grpSpPr>
        <p:sp>
          <p:nvSpPr>
            <p:cNvPr id="23" name="object 23"/>
            <p:cNvSpPr/>
            <p:nvPr/>
          </p:nvSpPr>
          <p:spPr>
            <a:xfrm>
              <a:off x="4771059" y="1876818"/>
              <a:ext cx="1033780" cy="2068195"/>
            </a:xfrm>
            <a:custGeom>
              <a:avLst/>
              <a:gdLst/>
              <a:ahLst/>
              <a:cxnLst/>
              <a:rect l="l" t="t" r="r" b="b"/>
              <a:pathLst>
                <a:path w="1033779" h="2068195">
                  <a:moveTo>
                    <a:pt x="675322" y="0"/>
                  </a:moveTo>
                  <a:lnTo>
                    <a:pt x="119456" y="1710766"/>
                  </a:lnTo>
                  <a:lnTo>
                    <a:pt x="0" y="1671955"/>
                  </a:lnTo>
                  <a:lnTo>
                    <a:pt x="201612" y="2067636"/>
                  </a:lnTo>
                  <a:lnTo>
                    <a:pt x="597293" y="1866023"/>
                  </a:lnTo>
                  <a:lnTo>
                    <a:pt x="477837" y="1827212"/>
                  </a:lnTo>
                  <a:lnTo>
                    <a:pt x="1033703" y="116446"/>
                  </a:lnTo>
                  <a:lnTo>
                    <a:pt x="675322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8408" y="1155191"/>
              <a:ext cx="1722119" cy="161543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952774" y="1327759"/>
            <a:ext cx="1344295" cy="11639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indent="1270" algn="ctr">
              <a:lnSpc>
                <a:spcPct val="91600"/>
              </a:lnSpc>
              <a:spcBef>
                <a:spcPts val="27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Piyasadan yapılacak araştırmadan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alınan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fiyatların ortalaması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585053" y="2368295"/>
            <a:ext cx="2654300" cy="2091055"/>
            <a:chOff x="5585053" y="2368295"/>
            <a:chExt cx="2654300" cy="2091055"/>
          </a:xfrm>
        </p:grpSpPr>
        <p:sp>
          <p:nvSpPr>
            <p:cNvPr id="27" name="object 27"/>
            <p:cNvSpPr/>
            <p:nvPr/>
          </p:nvSpPr>
          <p:spPr>
            <a:xfrm>
              <a:off x="5585053" y="2995079"/>
              <a:ext cx="1820545" cy="1464310"/>
            </a:xfrm>
            <a:custGeom>
              <a:avLst/>
              <a:gdLst/>
              <a:ahLst/>
              <a:cxnLst/>
              <a:rect l="l" t="t" r="r" b="b"/>
              <a:pathLst>
                <a:path w="1820545" h="1464310">
                  <a:moveTo>
                    <a:pt x="1598561" y="0"/>
                  </a:moveTo>
                  <a:lnTo>
                    <a:pt x="143294" y="1057313"/>
                  </a:lnTo>
                  <a:lnTo>
                    <a:pt x="69469" y="955687"/>
                  </a:lnTo>
                  <a:lnTo>
                    <a:pt x="0" y="1394307"/>
                  </a:lnTo>
                  <a:lnTo>
                    <a:pt x="438619" y="1463776"/>
                  </a:lnTo>
                  <a:lnTo>
                    <a:pt x="364782" y="1362163"/>
                  </a:lnTo>
                  <a:lnTo>
                    <a:pt x="1820049" y="304850"/>
                  </a:lnTo>
                  <a:lnTo>
                    <a:pt x="1598561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6896" y="2368295"/>
              <a:ext cx="1831848" cy="161239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585039" y="2592768"/>
            <a:ext cx="1419225" cy="10560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ct val="93600"/>
              </a:lnSpc>
              <a:spcBef>
                <a:spcPts val="23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Uzman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bilirkişi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ekspertizlerden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alınan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fiyatlar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18632" y="4331208"/>
            <a:ext cx="3042285" cy="1624965"/>
            <a:chOff x="5818632" y="4331208"/>
            <a:chExt cx="3042285" cy="1624965"/>
          </a:xfrm>
        </p:grpSpPr>
        <p:sp>
          <p:nvSpPr>
            <p:cNvPr id="31" name="object 31"/>
            <p:cNvSpPr/>
            <p:nvPr/>
          </p:nvSpPr>
          <p:spPr>
            <a:xfrm>
              <a:off x="5818632" y="4794504"/>
              <a:ext cx="2112645" cy="628015"/>
            </a:xfrm>
            <a:custGeom>
              <a:avLst/>
              <a:gdLst/>
              <a:ahLst/>
              <a:cxnLst/>
              <a:rect l="l" t="t" r="r" b="b"/>
              <a:pathLst>
                <a:path w="2112645" h="628014">
                  <a:moveTo>
                    <a:pt x="313944" y="0"/>
                  </a:moveTo>
                  <a:lnTo>
                    <a:pt x="0" y="313944"/>
                  </a:lnTo>
                  <a:lnTo>
                    <a:pt x="313944" y="627888"/>
                  </a:lnTo>
                  <a:lnTo>
                    <a:pt x="313944" y="502310"/>
                  </a:lnTo>
                  <a:lnTo>
                    <a:pt x="2112264" y="502310"/>
                  </a:lnTo>
                  <a:lnTo>
                    <a:pt x="2112264" y="125577"/>
                  </a:lnTo>
                  <a:lnTo>
                    <a:pt x="313944" y="125577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56120" y="4331208"/>
              <a:ext cx="1804416" cy="162458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235482" y="4428947"/>
            <a:ext cx="1393825" cy="13055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1905" algn="ctr">
              <a:lnSpc>
                <a:spcPct val="91700"/>
              </a:lnSpc>
              <a:spcBef>
                <a:spcPts val="28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konusu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işe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ilişkin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olarak;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SUT’ta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yer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fiyatlar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581" y="1462023"/>
            <a:ext cx="8058784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Kamu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alımlarına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yönelik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gerçekleştirilen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ihalelerde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bir</a:t>
            </a:r>
            <a:r>
              <a:rPr sz="1800" b="1" spc="4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takım</a:t>
            </a:r>
            <a:r>
              <a:rPr sz="1800" b="1" spc="4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sınırları</a:t>
            </a:r>
            <a:r>
              <a:rPr sz="1800" b="1" spc="4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4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süreçleri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belirleyen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parasal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tutarlardır.</a:t>
            </a:r>
            <a:endParaRPr sz="1800" dirty="0">
              <a:latin typeface="Calibri"/>
              <a:cs typeface="Calibri"/>
            </a:endParaRPr>
          </a:p>
          <a:p>
            <a:pPr marL="584835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84835" algn="l"/>
              </a:tabLst>
            </a:pP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Yeterlik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kriterleri</a:t>
            </a:r>
            <a:endParaRPr sz="1800" dirty="0">
              <a:latin typeface="Calibri"/>
              <a:cs typeface="Calibri"/>
            </a:endParaRPr>
          </a:p>
          <a:p>
            <a:pPr marL="584835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8483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İlan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süreleri</a:t>
            </a:r>
            <a:endParaRPr sz="1800" dirty="0">
              <a:latin typeface="Calibri"/>
              <a:cs typeface="Calibri"/>
            </a:endParaRPr>
          </a:p>
          <a:p>
            <a:pPr marL="585470" marR="11430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85470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Yerli</a:t>
            </a:r>
            <a:r>
              <a:rPr sz="18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isteklilere</a:t>
            </a:r>
            <a:r>
              <a:rPr sz="18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uygulanacak</a:t>
            </a:r>
            <a:r>
              <a:rPr sz="18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usuller</a:t>
            </a:r>
            <a:r>
              <a:rPr sz="18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(Eşik</a:t>
            </a:r>
            <a:r>
              <a:rPr sz="18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değerlerin</a:t>
            </a:r>
            <a:r>
              <a:rPr sz="18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altındaki</a:t>
            </a:r>
            <a:r>
              <a:rPr sz="18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ihalelerin</a:t>
            </a:r>
            <a:r>
              <a:rPr sz="18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sadece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yerli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isteklilere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açık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olması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şeklinde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düzenleme</a:t>
            </a:r>
            <a:r>
              <a:rPr sz="1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yapılabilmesi)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216152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659" y="758939"/>
            <a:ext cx="9004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Eşik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Değer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5882"/>
              </p:ext>
            </p:extLst>
          </p:nvPr>
        </p:nvGraphicFramePr>
        <p:xfrm>
          <a:off x="437531" y="3817505"/>
          <a:ext cx="8273415" cy="247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215"/>
                <a:gridCol w="3752850"/>
                <a:gridCol w="2165350"/>
              </a:tblGrid>
              <a:tr h="487680"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Alım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Konusu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2211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Bütçe</a:t>
                      </a:r>
                      <a:r>
                        <a:rPr sz="20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tertibi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Eşik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değer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6292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22555" marR="648335" indent="-58419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1)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Mal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Alımları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Hizmet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Alımları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a)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Genel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Bütçeli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İdareler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2380"/>
                        </a:lnSpc>
                      </a:pPr>
                      <a:r>
                        <a:rPr sz="2000" b="1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tr-TR" sz="2000" b="1" dirty="0" smtClean="0">
                          <a:latin typeface="Calibri"/>
                          <a:cs typeface="Calibri"/>
                        </a:rPr>
                        <a:t>4.673.866</a:t>
                      </a:r>
                      <a:r>
                        <a:rPr sz="2000" b="1" spc="-9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₺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629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b)</a:t>
                      </a:r>
                      <a:r>
                        <a:rPr sz="2000" spc="3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Diğer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İdareler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2380"/>
                        </a:lnSpc>
                      </a:pP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24.456.512</a:t>
                      </a:r>
                      <a:r>
                        <a:rPr sz="2000" b="1" spc="-9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₺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72771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2)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Yapım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İşleri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4734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kapsamındaki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idareler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tr-TR" sz="2000" b="1" dirty="0" smtClean="0">
                          <a:latin typeface="Calibri"/>
                          <a:cs typeface="Calibri"/>
                        </a:rPr>
                        <a:t>538.046.863</a:t>
                      </a:r>
                      <a:r>
                        <a:rPr sz="2000" b="1" spc="-10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₺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9447" y="2673095"/>
            <a:ext cx="3139427" cy="1435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66689" y="3031756"/>
            <a:ext cx="258381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2037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BELLİ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İSTEKLİLER ARASINDA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USULÜ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487" y="4425696"/>
            <a:ext cx="2535936" cy="14356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4436" y="4720297"/>
            <a:ext cx="16916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PAZARLIK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USULÜ</a:t>
            </a:r>
            <a:r>
              <a:rPr sz="2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536" y="2673095"/>
            <a:ext cx="2956547" cy="14356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0680" y="3150628"/>
            <a:ext cx="2348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AÇIK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USULÜ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9447" y="4425696"/>
            <a:ext cx="2721863" cy="14356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70777" y="4720297"/>
            <a:ext cx="1561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DOĞRUDAN TEMİN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4119" y="1201547"/>
            <a:ext cx="1099820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">
              <a:lnSpc>
                <a:spcPts val="1435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TEKNİK</a:t>
            </a:r>
            <a:endParaRPr sz="1500">
              <a:latin typeface="Calibri"/>
              <a:cs typeface="Calibri"/>
            </a:endParaRPr>
          </a:p>
          <a:p>
            <a:pPr indent="12065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ŞARTNAMENİ HAZIRLANMA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8701" y="1369349"/>
            <a:ext cx="16827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110"/>
              </a:spcBef>
            </a:pPr>
            <a:r>
              <a:rPr sz="1500" b="1" spc="-50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6870" y="1188873"/>
            <a:ext cx="885825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435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YAKLAŞIK</a:t>
            </a:r>
            <a:endParaRPr sz="1500">
              <a:latin typeface="Calibri"/>
              <a:cs typeface="Calibri"/>
            </a:endParaRPr>
          </a:p>
          <a:p>
            <a:pPr marL="154940" indent="-155575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MALİYETİN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1540" y="1212876"/>
            <a:ext cx="2069464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670" algn="r">
              <a:lnSpc>
                <a:spcPts val="1435"/>
              </a:lnSpc>
              <a:tabLst>
                <a:tab pos="1340485" algn="l"/>
              </a:tabLst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250" b="1" spc="-15" baseline="-12962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endParaRPr sz="2250" baseline="-12962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tabLst>
                <a:tab pos="1178560" algn="l"/>
              </a:tabLst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USULÜNÜN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250" b="1" spc="-15" baseline="-12962" dirty="0">
                <a:solidFill>
                  <a:srgbClr val="FFFFFF"/>
                </a:solidFill>
                <a:latin typeface="Calibri"/>
                <a:cs typeface="Calibri"/>
              </a:rPr>
              <a:t>DOKÜMAN</a:t>
            </a:r>
            <a:endParaRPr sz="2250" baseline="-12962">
              <a:latin typeface="Calibri"/>
              <a:cs typeface="Calibri"/>
            </a:endParaRPr>
          </a:p>
          <a:p>
            <a:pPr marL="170180">
              <a:lnSpc>
                <a:spcPct val="100000"/>
              </a:lnSpc>
              <a:spcBef>
                <a:spcPts val="334"/>
              </a:spcBef>
              <a:tabLst>
                <a:tab pos="1181735" algn="l"/>
              </a:tabLst>
            </a:pPr>
            <a:r>
              <a:rPr sz="2250" b="1" spc="-15" baseline="12962" dirty="0">
                <a:solidFill>
                  <a:srgbClr val="FFFFFF"/>
                </a:solidFill>
                <a:latin typeface="Calibri"/>
                <a:cs typeface="Calibri"/>
              </a:rPr>
              <a:t>TESPİTİ</a:t>
            </a:r>
            <a:r>
              <a:rPr sz="2250" b="1" baseline="12962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HAZIRLAN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57437" y="1484014"/>
            <a:ext cx="42862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1435"/>
              </a:lnSpc>
            </a:pP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ININ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1335" y="594359"/>
            <a:ext cx="9086215" cy="1743710"/>
            <a:chOff x="21335" y="594359"/>
            <a:chExt cx="9086215" cy="174371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0" y="822959"/>
              <a:ext cx="1859279" cy="12862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7976" y="822959"/>
              <a:ext cx="1880616" cy="12862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3791" y="594359"/>
              <a:ext cx="2337816" cy="17434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3759" y="822959"/>
              <a:ext cx="1883663" cy="12862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335" y="822959"/>
              <a:ext cx="1883664" cy="128625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01519" y="1120800"/>
            <a:ext cx="136334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İHTİYACIN 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ORTAYA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ÇIKMASI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43413" y="1053784"/>
            <a:ext cx="126555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TEKNİK ŞARTNAMENİN HAZIRLANMASI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2619" y="1051863"/>
            <a:ext cx="91122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YAKLAŞIK MALİYETİN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07083" y="1114847"/>
            <a:ext cx="947419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USULÜNÜN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48505" y="1094109"/>
            <a:ext cx="1271270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8989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DOKÜMANININ HAZIRLANMASI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35096" y="2990088"/>
            <a:ext cx="2151888" cy="18958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21" y="1644751"/>
            <a:ext cx="8145780" cy="2311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Bütün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isteklilerin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verebildiği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usuldür.</a:t>
            </a:r>
            <a:endParaRPr sz="2400">
              <a:latin typeface="Calibri"/>
              <a:cs typeface="Calibri"/>
            </a:endParaRPr>
          </a:p>
          <a:p>
            <a:pPr marL="299085" indent="-286385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Bütün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ihaleler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için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uygulanabilir.</a:t>
            </a:r>
            <a:endParaRPr sz="24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Asgari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teklif</a:t>
            </a:r>
            <a:r>
              <a:rPr sz="2400" spc="43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sayısı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yoktur.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isteklinin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ihaleye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katılması </a:t>
            </a:r>
            <a:r>
              <a:rPr sz="2400" dirty="0">
                <a:latin typeface="Calibri"/>
                <a:cs typeface="Calibri"/>
              </a:rPr>
              <a:t>halinde</a:t>
            </a:r>
            <a:r>
              <a:rPr sz="2400" spc="36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dahi</a:t>
            </a:r>
            <a:r>
              <a:rPr sz="2400" spc="36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idarenin</a:t>
            </a:r>
            <a:r>
              <a:rPr sz="2400" spc="37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uygun</a:t>
            </a:r>
            <a:r>
              <a:rPr sz="2400" spc="36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bulması</a:t>
            </a:r>
            <a:r>
              <a:rPr sz="2400" spc="36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şartıyla</a:t>
            </a:r>
            <a:r>
              <a:rPr sz="2400" spc="370" dirty="0">
                <a:latin typeface="Calibri"/>
                <a:cs typeface="Calibri"/>
              </a:rPr>
              <a:t>   </a:t>
            </a:r>
            <a:r>
              <a:rPr sz="2400" spc="-10" dirty="0">
                <a:latin typeface="Calibri"/>
                <a:cs typeface="Calibri"/>
              </a:rPr>
              <a:t>ihale sonuçlandırılabilir.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704087"/>
              <a:ext cx="1161288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758939"/>
            <a:ext cx="8432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Açık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6935" y="4343400"/>
            <a:ext cx="3352800" cy="25145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21" y="1726349"/>
            <a:ext cx="553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Belli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9861" y="1726349"/>
            <a:ext cx="7355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1750" algn="l"/>
                <a:tab pos="2597150" algn="l"/>
                <a:tab pos="3441065" algn="l"/>
                <a:tab pos="4434840" algn="l"/>
                <a:tab pos="5815965" algn="l"/>
                <a:tab pos="6391910" algn="l"/>
              </a:tabLst>
            </a:pPr>
            <a:r>
              <a:rPr sz="2400" spc="-10" dirty="0">
                <a:latin typeface="Calibri"/>
                <a:cs typeface="Calibri"/>
              </a:rPr>
              <a:t>istekliler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arasında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ihale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usulü,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yapılacak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spc="-25" dirty="0">
                <a:latin typeface="Calibri"/>
                <a:cs typeface="Calibri"/>
              </a:rPr>
              <a:t>ön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yeterlik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621" y="2092109"/>
            <a:ext cx="8132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7585" algn="l"/>
                <a:tab pos="3840479" algn="l"/>
                <a:tab pos="4962525" algn="l"/>
                <a:tab pos="5864225" algn="l"/>
                <a:tab pos="6845934" algn="l"/>
              </a:tabLst>
            </a:pPr>
            <a:r>
              <a:rPr sz="2400" b="1" spc="-10" dirty="0">
                <a:latin typeface="Calibri"/>
                <a:cs typeface="Calibri"/>
              </a:rPr>
              <a:t>değerlendirmesi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sonucunda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idarece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davet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edilen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isteklilerin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617" y="2305468"/>
            <a:ext cx="8132445" cy="28295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dirty="0">
                <a:latin typeface="Calibri"/>
                <a:cs typeface="Calibri"/>
              </a:rPr>
              <a:t>teklif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verebildiği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usuldür.</a:t>
            </a:r>
            <a:endParaRPr sz="2400" dirty="0">
              <a:latin typeface="Calibri"/>
              <a:cs typeface="Calibri"/>
            </a:endParaRPr>
          </a:p>
          <a:p>
            <a:pPr marL="640080" marR="5080" indent="-28384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4008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İşin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özelliğinin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uzmanlık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ve/veya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ileri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teknoloji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gerektirmesi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nedeniyle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açık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usulünün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uygulanamadığı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işler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ile</a:t>
            </a:r>
            <a:endParaRPr sz="2400" dirty="0">
              <a:latin typeface="Calibri"/>
              <a:cs typeface="Calibri"/>
            </a:endParaRPr>
          </a:p>
          <a:p>
            <a:pPr marL="640080" indent="-28321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4008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Yaklaşık</a:t>
            </a:r>
            <a:r>
              <a:rPr sz="2400" b="1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maliyeti</a:t>
            </a:r>
            <a:r>
              <a:rPr sz="2400" b="1" spc="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eşik</a:t>
            </a:r>
            <a:r>
              <a:rPr sz="2400" b="1" spc="20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değerin</a:t>
            </a:r>
            <a:r>
              <a:rPr sz="2400" b="1" spc="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yarısını</a:t>
            </a:r>
            <a:r>
              <a:rPr sz="2400" b="1" spc="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aşan</a:t>
            </a:r>
            <a:r>
              <a:rPr sz="2400" b="1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yapım</a:t>
            </a:r>
            <a:r>
              <a:rPr sz="2400" b="1" spc="20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işi</a:t>
            </a:r>
            <a:r>
              <a:rPr sz="2400" b="1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(</a:t>
            </a:r>
            <a:r>
              <a:rPr sz="2000" i="1" spc="-10" dirty="0">
                <a:latin typeface="Calibri"/>
                <a:cs typeface="Calibri"/>
              </a:rPr>
              <a:t>2024</a:t>
            </a:r>
            <a:endParaRPr sz="2000" dirty="0">
              <a:latin typeface="Calibri"/>
              <a:cs typeface="Calibri"/>
            </a:endParaRPr>
          </a:p>
          <a:p>
            <a:pPr marL="64008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ED: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lang="tr-TR" sz="2000" i="1" spc="-10" dirty="0" smtClean="0">
                <a:latin typeface="Calibri"/>
                <a:cs typeface="Calibri"/>
              </a:rPr>
              <a:t>538.046.863</a:t>
            </a:r>
            <a:r>
              <a:rPr sz="2000" i="1" spc="-10" dirty="0" smtClean="0">
                <a:latin typeface="Calibri"/>
                <a:cs typeface="Calibri"/>
              </a:rPr>
              <a:t>/2</a:t>
            </a:r>
            <a:r>
              <a:rPr sz="2000" i="1" dirty="0" smtClean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=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spc="-10" dirty="0" smtClean="0">
                <a:latin typeface="Calibri"/>
                <a:cs typeface="Calibri"/>
              </a:rPr>
              <a:t>2</a:t>
            </a:r>
            <a:r>
              <a:rPr lang="tr-TR" sz="2000" i="1" spc="-10" dirty="0" smtClean="0">
                <a:latin typeface="Calibri"/>
                <a:cs typeface="Calibri"/>
              </a:rPr>
              <a:t>69.023.431,5</a:t>
            </a:r>
            <a:r>
              <a:rPr sz="2400" i="1" spc="-10" dirty="0" smtClean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latin typeface="Calibri"/>
                <a:cs typeface="Calibri"/>
              </a:rPr>
              <a:t>ihalelerinde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kullanılabilir.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704087"/>
              <a:ext cx="3249155" cy="5242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758939"/>
            <a:ext cx="29317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Belli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İstekliler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Arasında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Usulü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9223" y="4273296"/>
            <a:ext cx="2023872" cy="244754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810513"/>
            <a:ext cx="4606290" cy="5197475"/>
            <a:chOff x="-6350" y="810513"/>
            <a:chExt cx="4606290" cy="5197475"/>
          </a:xfrm>
        </p:grpSpPr>
        <p:sp>
          <p:nvSpPr>
            <p:cNvPr id="3" name="object 3"/>
            <p:cNvSpPr/>
            <p:nvPr/>
          </p:nvSpPr>
          <p:spPr>
            <a:xfrm>
              <a:off x="0" y="2673099"/>
              <a:ext cx="2463165" cy="3328670"/>
            </a:xfrm>
            <a:custGeom>
              <a:avLst/>
              <a:gdLst/>
              <a:ahLst/>
              <a:cxnLst/>
              <a:rect l="l" t="t" r="r" b="b"/>
              <a:pathLst>
                <a:path w="2463165" h="3328670">
                  <a:moveTo>
                    <a:pt x="1231392" y="0"/>
                  </a:moveTo>
                  <a:lnTo>
                    <a:pt x="0" y="3328416"/>
                  </a:lnTo>
                  <a:lnTo>
                    <a:pt x="2462784" y="3328416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73096"/>
              <a:ext cx="2463165" cy="3328670"/>
            </a:xfrm>
            <a:custGeom>
              <a:avLst/>
              <a:gdLst/>
              <a:ahLst/>
              <a:cxnLst/>
              <a:rect l="l" t="t" r="r" b="b"/>
              <a:pathLst>
                <a:path w="2463165" h="3328670">
                  <a:moveTo>
                    <a:pt x="0" y="3328416"/>
                  </a:moveTo>
                  <a:lnTo>
                    <a:pt x="1231392" y="0"/>
                  </a:lnTo>
                  <a:lnTo>
                    <a:pt x="2462784" y="3328416"/>
                  </a:lnTo>
                  <a:lnTo>
                    <a:pt x="0" y="3328416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0496" y="816863"/>
              <a:ext cx="3084830" cy="4471670"/>
            </a:xfrm>
            <a:custGeom>
              <a:avLst/>
              <a:gdLst/>
              <a:ahLst/>
              <a:cxnLst/>
              <a:rect l="l" t="t" r="r" b="b"/>
              <a:pathLst>
                <a:path w="3084829" h="4471670">
                  <a:moveTo>
                    <a:pt x="3084576" y="0"/>
                  </a:moveTo>
                  <a:lnTo>
                    <a:pt x="0" y="0"/>
                  </a:lnTo>
                  <a:lnTo>
                    <a:pt x="1542288" y="4471416"/>
                  </a:lnTo>
                  <a:lnTo>
                    <a:pt x="3084576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0496" y="816863"/>
              <a:ext cx="3084830" cy="4471670"/>
            </a:xfrm>
            <a:custGeom>
              <a:avLst/>
              <a:gdLst/>
              <a:ahLst/>
              <a:cxnLst/>
              <a:rect l="l" t="t" r="r" b="b"/>
              <a:pathLst>
                <a:path w="3084829" h="4471670">
                  <a:moveTo>
                    <a:pt x="3084576" y="0"/>
                  </a:moveTo>
                  <a:lnTo>
                    <a:pt x="1542288" y="4471416"/>
                  </a:lnTo>
                  <a:lnTo>
                    <a:pt x="0" y="0"/>
                  </a:lnTo>
                  <a:lnTo>
                    <a:pt x="308457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2783" y="3054096"/>
              <a:ext cx="2131060" cy="2947670"/>
            </a:xfrm>
            <a:custGeom>
              <a:avLst/>
              <a:gdLst/>
              <a:ahLst/>
              <a:cxnLst/>
              <a:rect l="l" t="t" r="r" b="b"/>
              <a:pathLst>
                <a:path w="2131060" h="2947670">
                  <a:moveTo>
                    <a:pt x="1065276" y="0"/>
                  </a:moveTo>
                  <a:lnTo>
                    <a:pt x="0" y="2947416"/>
                  </a:lnTo>
                  <a:lnTo>
                    <a:pt x="2130552" y="2947416"/>
                  </a:lnTo>
                  <a:lnTo>
                    <a:pt x="106527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2783" y="3054096"/>
              <a:ext cx="2131060" cy="2947670"/>
            </a:xfrm>
            <a:custGeom>
              <a:avLst/>
              <a:gdLst/>
              <a:ahLst/>
              <a:cxnLst/>
              <a:rect l="l" t="t" r="r" b="b"/>
              <a:pathLst>
                <a:path w="2131060" h="2947670">
                  <a:moveTo>
                    <a:pt x="0" y="2947416"/>
                  </a:moveTo>
                  <a:lnTo>
                    <a:pt x="1065276" y="0"/>
                  </a:lnTo>
                  <a:lnTo>
                    <a:pt x="2130552" y="2947416"/>
                  </a:lnTo>
                  <a:lnTo>
                    <a:pt x="0" y="294741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04701" y="1212570"/>
            <a:ext cx="177990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solidFill>
                  <a:srgbClr val="C00000"/>
                </a:solidFill>
              </a:rPr>
              <a:t>SUNUM</a:t>
            </a:r>
            <a:r>
              <a:rPr sz="2100" spc="-35" dirty="0">
                <a:solidFill>
                  <a:srgbClr val="C00000"/>
                </a:solidFill>
              </a:rPr>
              <a:t> </a:t>
            </a:r>
            <a:r>
              <a:rPr sz="2100" spc="-10" dirty="0">
                <a:solidFill>
                  <a:srgbClr val="C00000"/>
                </a:solidFill>
              </a:rPr>
              <a:t>İÇERİĞİ</a:t>
            </a:r>
            <a:endParaRPr sz="2100"/>
          </a:p>
        </p:txBody>
      </p:sp>
      <p:sp>
        <p:nvSpPr>
          <p:cNvPr id="10" name="object 10"/>
          <p:cNvSpPr txBox="1"/>
          <p:nvPr/>
        </p:nvSpPr>
        <p:spPr>
          <a:xfrm>
            <a:off x="5339980" y="1589305"/>
            <a:ext cx="3363595" cy="407803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350520" algn="l"/>
              </a:tabLst>
            </a:pPr>
            <a:r>
              <a:rPr sz="1500" b="1" dirty="0" err="1" smtClean="0">
                <a:latin typeface="Calibri"/>
                <a:cs typeface="Calibri"/>
              </a:rPr>
              <a:t>Uygulama</a:t>
            </a:r>
            <a:r>
              <a:rPr sz="1500" b="1" spc="-80" dirty="0" smtClean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ilkeleri</a:t>
            </a:r>
            <a:endParaRPr sz="1500" dirty="0">
              <a:latin typeface="Calibri"/>
              <a:cs typeface="Calibri"/>
            </a:endParaRPr>
          </a:p>
          <a:p>
            <a:pPr marL="606425" lvl="1" indent="-25844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06425" algn="l"/>
              </a:tabLst>
            </a:pPr>
            <a:r>
              <a:rPr sz="1500" dirty="0">
                <a:latin typeface="Calibri"/>
                <a:cs typeface="Calibri"/>
              </a:rPr>
              <a:t>Amaç,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kapsam,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istisna,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temel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ilkeler</a:t>
            </a:r>
            <a:endParaRPr sz="1500" dirty="0">
              <a:latin typeface="Calibri"/>
              <a:cs typeface="Calibri"/>
            </a:endParaRPr>
          </a:p>
          <a:p>
            <a:pPr marL="337820" marR="1494155" indent="-337820" algn="r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337820" algn="l"/>
              </a:tabLst>
            </a:pPr>
            <a:r>
              <a:rPr sz="1500" b="1" dirty="0">
                <a:latin typeface="Calibri"/>
                <a:cs typeface="Calibri"/>
              </a:rPr>
              <a:t>İhale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İş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İşlemleri</a:t>
            </a:r>
            <a:endParaRPr sz="1500" dirty="0">
              <a:latin typeface="Calibri"/>
              <a:cs typeface="Calibri"/>
            </a:endParaRPr>
          </a:p>
          <a:p>
            <a:pPr marL="258445" marR="1463675" lvl="1" indent="-258445" algn="r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58445" algn="l"/>
              </a:tabLst>
            </a:pPr>
            <a:r>
              <a:rPr sz="1500" spc="-20" dirty="0">
                <a:latin typeface="Calibri"/>
                <a:cs typeface="Calibri"/>
              </a:rPr>
              <a:t>Teknik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Şartname</a:t>
            </a:r>
            <a:endParaRPr sz="1500" dirty="0">
              <a:latin typeface="Calibri"/>
              <a:cs typeface="Calibri"/>
            </a:endParaRPr>
          </a:p>
          <a:p>
            <a:pPr marL="258445" marR="1518920" lvl="1" indent="-258445" algn="r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58445" algn="l"/>
              </a:tabLst>
            </a:pPr>
            <a:r>
              <a:rPr sz="1500" spc="-10" dirty="0">
                <a:latin typeface="Calibri"/>
                <a:cs typeface="Calibri"/>
              </a:rPr>
              <a:t>Yaklaşık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Maliyet</a:t>
            </a:r>
            <a:endParaRPr sz="1500" dirty="0">
              <a:latin typeface="Calibri"/>
              <a:cs typeface="Calibri"/>
            </a:endParaRPr>
          </a:p>
          <a:p>
            <a:pPr marL="606425" lvl="1" indent="-259079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06425" algn="l"/>
              </a:tabLst>
            </a:pPr>
            <a:r>
              <a:rPr sz="1500" dirty="0">
                <a:latin typeface="Calibri"/>
                <a:cs typeface="Calibri"/>
              </a:rPr>
              <a:t>İhale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Usulleri</a:t>
            </a:r>
            <a:endParaRPr sz="1500" dirty="0">
              <a:latin typeface="Calibri"/>
              <a:cs typeface="Calibri"/>
            </a:endParaRPr>
          </a:p>
          <a:p>
            <a:pPr marL="606425" lvl="1" indent="-259079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06425" algn="l"/>
              </a:tabLst>
            </a:pPr>
            <a:r>
              <a:rPr sz="1500" dirty="0">
                <a:latin typeface="Calibri"/>
                <a:cs typeface="Calibri"/>
              </a:rPr>
              <a:t>İdari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Şartname</a:t>
            </a:r>
            <a:endParaRPr sz="1500" dirty="0">
              <a:latin typeface="Calibri"/>
              <a:cs typeface="Calibri"/>
            </a:endParaRPr>
          </a:p>
          <a:p>
            <a:pPr marL="606425" lvl="1" indent="-259079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06425" algn="l"/>
              </a:tabLst>
            </a:pPr>
            <a:r>
              <a:rPr sz="1500" dirty="0">
                <a:latin typeface="Calibri"/>
                <a:cs typeface="Calibri"/>
              </a:rPr>
              <a:t>İhale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İlanı</a:t>
            </a:r>
            <a:endParaRPr sz="1500" dirty="0">
              <a:latin typeface="Calibri"/>
              <a:cs typeface="Calibri"/>
            </a:endParaRPr>
          </a:p>
          <a:p>
            <a:pPr marL="606425" lvl="1" indent="-259079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606425" algn="l"/>
              </a:tabLst>
            </a:pPr>
            <a:r>
              <a:rPr sz="1500" dirty="0">
                <a:latin typeface="Calibri"/>
                <a:cs typeface="Calibri"/>
              </a:rPr>
              <a:t>İhale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Komisyonu</a:t>
            </a:r>
            <a:endParaRPr sz="1500" dirty="0">
              <a:latin typeface="Calibri"/>
              <a:cs typeface="Calibri"/>
            </a:endParaRPr>
          </a:p>
          <a:p>
            <a:pPr marL="606425" lvl="1" indent="-259079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06425" algn="l"/>
              </a:tabLst>
            </a:pPr>
            <a:r>
              <a:rPr sz="1500" spc="-20" dirty="0">
                <a:latin typeface="Calibri"/>
                <a:cs typeface="Calibri"/>
              </a:rPr>
              <a:t>Tekliflerin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Verilmesi</a:t>
            </a:r>
            <a:endParaRPr sz="1500" dirty="0">
              <a:latin typeface="Calibri"/>
              <a:cs typeface="Calibri"/>
            </a:endParaRPr>
          </a:p>
          <a:p>
            <a:pPr marL="606425" lvl="1" indent="-259079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06425" algn="l"/>
              </a:tabLst>
            </a:pPr>
            <a:r>
              <a:rPr sz="1500" spc="-20" dirty="0">
                <a:latin typeface="Calibri"/>
                <a:cs typeface="Calibri"/>
              </a:rPr>
              <a:t>Tekliflerin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Değerlendirilmesi</a:t>
            </a:r>
            <a:endParaRPr sz="1500" dirty="0">
              <a:latin typeface="Calibri"/>
              <a:cs typeface="Calibri"/>
            </a:endParaRPr>
          </a:p>
          <a:p>
            <a:pPr marL="607060" marR="448945" lvl="1" indent="-259079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07060" algn="l"/>
              </a:tabLst>
            </a:pPr>
            <a:r>
              <a:rPr sz="1500" dirty="0">
                <a:latin typeface="Calibri"/>
                <a:cs typeface="Calibri"/>
              </a:rPr>
              <a:t>İhalenin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Karara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Bağlanması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ve </a:t>
            </a:r>
            <a:r>
              <a:rPr sz="1500" dirty="0">
                <a:latin typeface="Calibri"/>
                <a:cs typeface="Calibri"/>
              </a:rPr>
              <a:t>Sonucunun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Bildirilmesi</a:t>
            </a:r>
            <a:endParaRPr sz="1500" dirty="0">
              <a:latin typeface="Calibri"/>
              <a:cs typeface="Calibri"/>
            </a:endParaRPr>
          </a:p>
          <a:p>
            <a:pPr marL="606425" lvl="1" indent="-259079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06425" algn="l"/>
              </a:tabLst>
            </a:pPr>
            <a:r>
              <a:rPr sz="1500" dirty="0" err="1">
                <a:latin typeface="Calibri"/>
                <a:cs typeface="Calibri"/>
              </a:rPr>
              <a:t>Sözleşme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 err="1" smtClean="0">
                <a:latin typeface="Calibri"/>
                <a:cs typeface="Calibri"/>
              </a:rPr>
              <a:t>İmzalanması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" y="1853183"/>
            <a:ext cx="2051304" cy="16032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9244" y="1955164"/>
            <a:ext cx="1318260" cy="1062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İLAN</a:t>
            </a:r>
            <a:endParaRPr sz="2000">
              <a:latin typeface="Calibri"/>
              <a:cs typeface="Calibri"/>
            </a:endParaRPr>
          </a:p>
          <a:p>
            <a:pPr marL="12065" marR="5080" indent="635" algn="ctr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Yeterlik Dokümanı</a:t>
            </a:r>
            <a:r>
              <a:rPr sz="16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Dokümanı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0944" y="1831860"/>
            <a:ext cx="2276856" cy="16032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4216" y="2178811"/>
            <a:ext cx="125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YETERLİK AŞAMASI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07735" y="1871472"/>
            <a:ext cx="2987040" cy="1560830"/>
            <a:chOff x="5507735" y="1871472"/>
            <a:chExt cx="2987040" cy="1560830"/>
          </a:xfrm>
        </p:grpSpPr>
        <p:sp>
          <p:nvSpPr>
            <p:cNvPr id="7" name="object 7"/>
            <p:cNvSpPr/>
            <p:nvPr/>
          </p:nvSpPr>
          <p:spPr>
            <a:xfrm>
              <a:off x="5507735" y="2289048"/>
              <a:ext cx="536575" cy="384175"/>
            </a:xfrm>
            <a:custGeom>
              <a:avLst/>
              <a:gdLst/>
              <a:ahLst/>
              <a:cxnLst/>
              <a:rect l="l" t="t" r="r" b="b"/>
              <a:pathLst>
                <a:path w="536575" h="384175">
                  <a:moveTo>
                    <a:pt x="344424" y="0"/>
                  </a:moveTo>
                  <a:lnTo>
                    <a:pt x="344424" y="96012"/>
                  </a:lnTo>
                  <a:lnTo>
                    <a:pt x="0" y="96012"/>
                  </a:lnTo>
                  <a:lnTo>
                    <a:pt x="0" y="288036"/>
                  </a:lnTo>
                  <a:lnTo>
                    <a:pt x="344424" y="288036"/>
                  </a:lnTo>
                  <a:lnTo>
                    <a:pt x="344424" y="384048"/>
                  </a:lnTo>
                  <a:lnTo>
                    <a:pt x="536448" y="192024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59" y="1871472"/>
              <a:ext cx="2490216" cy="15605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632485" y="2332596"/>
            <a:ext cx="157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TEKLİF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AŞAMASI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53639" y="2313432"/>
            <a:ext cx="536575" cy="368935"/>
          </a:xfrm>
          <a:custGeom>
            <a:avLst/>
            <a:gdLst/>
            <a:ahLst/>
            <a:cxnLst/>
            <a:rect l="l" t="t" r="r" b="b"/>
            <a:pathLst>
              <a:path w="536575" h="368935">
                <a:moveTo>
                  <a:pt x="352044" y="0"/>
                </a:moveTo>
                <a:lnTo>
                  <a:pt x="352044" y="92201"/>
                </a:lnTo>
                <a:lnTo>
                  <a:pt x="0" y="92201"/>
                </a:lnTo>
                <a:lnTo>
                  <a:pt x="0" y="276605"/>
                </a:lnTo>
                <a:lnTo>
                  <a:pt x="352044" y="276605"/>
                </a:lnTo>
                <a:lnTo>
                  <a:pt x="352044" y="368807"/>
                </a:lnTo>
                <a:lnTo>
                  <a:pt x="536448" y="184403"/>
                </a:lnTo>
                <a:lnTo>
                  <a:pt x="35204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4614" y="2036190"/>
            <a:ext cx="49149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b="1" spc="-20" dirty="0">
                <a:latin typeface="Calibri"/>
                <a:cs typeface="Calibri"/>
              </a:rPr>
              <a:t>DAVET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8269" y="3471138"/>
            <a:ext cx="1426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469265" algn="l"/>
                <a:tab pos="1060450" algn="l"/>
              </a:tabLst>
            </a:pP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Calibri"/>
                <a:cs typeface="Calibri"/>
              </a:rPr>
              <a:t>İdareler, kriterlerini adayların </a:t>
            </a:r>
            <a:r>
              <a:rPr sz="1800" spc="-20" dirty="0">
                <a:latin typeface="Calibri"/>
                <a:cs typeface="Calibri"/>
              </a:rPr>
              <a:t>veya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kısa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4704" y="4568418"/>
            <a:ext cx="834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girebilen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88560" y="3471138"/>
            <a:ext cx="94106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5425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yeterlik karşılayan </a:t>
            </a:r>
            <a:r>
              <a:rPr sz="1800" spc="-10" dirty="0">
                <a:latin typeface="Calibri"/>
                <a:cs typeface="Calibri"/>
              </a:rPr>
              <a:t>tamamını</a:t>
            </a:r>
            <a:endParaRPr sz="1800">
              <a:latin typeface="Calibri"/>
              <a:cs typeface="Calibri"/>
            </a:endParaRPr>
          </a:p>
          <a:p>
            <a:pPr marL="73660" marR="7620" indent="258445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listeye </a:t>
            </a:r>
            <a:r>
              <a:rPr sz="1800" spc="-10" dirty="0">
                <a:latin typeface="Calibri"/>
                <a:cs typeface="Calibri"/>
              </a:rPr>
              <a:t>adayların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4704" y="4842738"/>
            <a:ext cx="198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tamamını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davet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eder.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679" y="3405758"/>
            <a:ext cx="1419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469265" algn="l"/>
              </a:tabLst>
            </a:pP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Calibri"/>
                <a:cs typeface="Calibri"/>
              </a:rPr>
              <a:t>İhaleye edilebilecek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2955" y="3405758"/>
            <a:ext cx="541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davet aday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8343" y="3954398"/>
            <a:ext cx="2237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8390" algn="l"/>
                <a:tab pos="2021205" algn="l"/>
              </a:tabLst>
            </a:pPr>
            <a:r>
              <a:rPr sz="1800" spc="-10" dirty="0">
                <a:latin typeface="Calibri"/>
                <a:cs typeface="Calibri"/>
              </a:rPr>
              <a:t>sayısının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beşten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8343" y="4228719"/>
            <a:ext cx="2236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olması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teklif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veren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istekli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sayısının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üçten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08572" y="4777358"/>
            <a:ext cx="2236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9790" algn="l"/>
                <a:tab pos="1774189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olması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halinde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ihale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08572" y="5051678"/>
            <a:ext cx="9855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iptal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edilir.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52" y="704087"/>
              <a:ext cx="3249155" cy="52425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5940" y="758939"/>
            <a:ext cx="29317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Belli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İstekliler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Arasında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Usulü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0957" y="1886267"/>
            <a:ext cx="1621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</a:tabLst>
            </a:pPr>
            <a:r>
              <a:rPr sz="2400" spc="-10" dirty="0">
                <a:latin typeface="Calibri"/>
                <a:cs typeface="Calibri"/>
              </a:rPr>
              <a:t>sürecinin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iki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621" y="1886267"/>
            <a:ext cx="6335395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7945" algn="l"/>
                <a:tab pos="2633345" algn="l"/>
                <a:tab pos="3831590" algn="l"/>
                <a:tab pos="5730240" algn="l"/>
              </a:tabLst>
            </a:pPr>
            <a:r>
              <a:rPr sz="2400" spc="-10" dirty="0">
                <a:latin typeface="Calibri"/>
                <a:cs typeface="Calibri"/>
              </a:rPr>
              <a:t>Kanun’da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belirtilen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hallerde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kullanılabilen,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ihale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aşamalı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olarak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gerçekleştirildiği,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İdarenin;</a:t>
            </a:r>
            <a:endParaRPr sz="2400">
              <a:latin typeface="Calibri"/>
              <a:cs typeface="Calibri"/>
            </a:endParaRPr>
          </a:p>
          <a:p>
            <a:pPr marL="640080" indent="-28321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40080" algn="l"/>
              </a:tabLst>
            </a:pPr>
            <a:r>
              <a:rPr sz="2400" b="1" spc="-25" dirty="0">
                <a:latin typeface="Calibri"/>
                <a:cs typeface="Calibri"/>
              </a:rPr>
              <a:t>Teknik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detayları,</a:t>
            </a:r>
            <a:endParaRPr sz="2400">
              <a:latin typeface="Calibri"/>
              <a:cs typeface="Calibri"/>
            </a:endParaRPr>
          </a:p>
          <a:p>
            <a:pPr marL="640080" indent="-28321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40080" algn="l"/>
              </a:tabLst>
            </a:pPr>
            <a:r>
              <a:rPr sz="2400" b="1" spc="-10" dirty="0">
                <a:latin typeface="Calibri"/>
                <a:cs typeface="Calibri"/>
              </a:rPr>
              <a:t>Gerçekleştirme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yöntemlerini,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görüştüğü,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7045" y="3806507"/>
            <a:ext cx="77819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5910" algn="l"/>
              </a:tabLst>
            </a:pPr>
            <a:r>
              <a:rPr sz="2400" b="1" dirty="0">
                <a:latin typeface="Calibri"/>
                <a:cs typeface="Calibri"/>
              </a:rPr>
              <a:t>İlk</a:t>
            </a:r>
            <a:r>
              <a:rPr sz="2400" b="1" spc="19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fiyat</a:t>
            </a:r>
            <a:r>
              <a:rPr sz="2400" b="1" spc="21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tekliflerini</a:t>
            </a:r>
            <a:r>
              <a:rPr sz="2400" b="1" spc="21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aşmamak</a:t>
            </a:r>
            <a:r>
              <a:rPr sz="2400" b="1" spc="21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üzere</a:t>
            </a:r>
            <a:r>
              <a:rPr sz="2400" b="1" spc="20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isteklilerden</a:t>
            </a:r>
            <a:r>
              <a:rPr sz="2400" b="1" spc="215" dirty="0">
                <a:latin typeface="Calibri"/>
                <a:cs typeface="Calibri"/>
              </a:rPr>
              <a:t>  </a:t>
            </a:r>
            <a:r>
              <a:rPr sz="2400" b="1" spc="-10" dirty="0">
                <a:latin typeface="Calibri"/>
                <a:cs typeface="Calibri"/>
              </a:rPr>
              <a:t>ihale </a:t>
            </a:r>
            <a:r>
              <a:rPr sz="2400" b="1" dirty="0">
                <a:latin typeface="Calibri"/>
                <a:cs typeface="Calibri"/>
              </a:rPr>
              <a:t>kararına</a:t>
            </a:r>
            <a:r>
              <a:rPr sz="2400" b="1" spc="5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esas</a:t>
            </a:r>
            <a:r>
              <a:rPr sz="2400" b="1" spc="5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olacak</a:t>
            </a:r>
            <a:r>
              <a:rPr sz="2400" b="1" spc="5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son</a:t>
            </a:r>
            <a:r>
              <a:rPr sz="2400" b="1" spc="5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yazılı</a:t>
            </a:r>
            <a:r>
              <a:rPr sz="2400" b="1" spc="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fiyat</a:t>
            </a:r>
            <a:r>
              <a:rPr sz="2400" b="1" spc="5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tekliflerinin</a:t>
            </a:r>
            <a:r>
              <a:rPr sz="2400" b="1" spc="5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alındığı usuldür.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5032" y="4639055"/>
            <a:ext cx="2526791" cy="211225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2" y="704087"/>
              <a:ext cx="1984248" cy="5242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1659" y="758939"/>
            <a:ext cx="166623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Pazarlık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Usulü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569" y="1468348"/>
            <a:ext cx="8068309" cy="444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970" indent="-343535" algn="just">
              <a:lnSpc>
                <a:spcPct val="100000"/>
              </a:lnSpc>
              <a:spcBef>
                <a:spcPts val="105"/>
              </a:spcBef>
              <a:buFont typeface="Calibri"/>
              <a:buAutoNum type="alphaLcParenR"/>
              <a:tabLst>
                <a:tab pos="356870" algn="l"/>
              </a:tabLst>
            </a:pPr>
            <a:r>
              <a:rPr sz="1600" dirty="0">
                <a:latin typeface="Calibri"/>
                <a:cs typeface="Calibri"/>
              </a:rPr>
              <a:t>Açık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ihale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usulü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veya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belli</a:t>
            </a:r>
            <a:r>
              <a:rPr sz="1600" spc="2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istekliler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arasında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ihale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usulü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ile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yapılan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ihale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sonucunda</a:t>
            </a:r>
            <a:r>
              <a:rPr sz="1600" spc="220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teklif 	çıkmaması</a:t>
            </a:r>
            <a:endParaRPr sz="1600" dirty="0">
              <a:latin typeface="Calibri"/>
              <a:cs typeface="Calibri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356870" algn="l"/>
              </a:tabLst>
            </a:pPr>
            <a:r>
              <a:rPr sz="1600" dirty="0">
                <a:latin typeface="Calibri"/>
                <a:cs typeface="Calibri"/>
              </a:rPr>
              <a:t>Doğal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afetler,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salgın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hastalıklar,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veya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mal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kaybı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tehlikesi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gibi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ani</a:t>
            </a:r>
            <a:r>
              <a:rPr sz="1600" b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600" b="1" spc="1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beklenmeyen</a:t>
            </a:r>
            <a:r>
              <a:rPr sz="16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veya 	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yapım</a:t>
            </a:r>
            <a:r>
              <a:rPr sz="1600" b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tekniği</a:t>
            </a:r>
            <a:r>
              <a:rPr sz="16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açısından</a:t>
            </a:r>
            <a:r>
              <a:rPr sz="16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özellik</a:t>
            </a:r>
            <a:r>
              <a:rPr sz="16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arz</a:t>
            </a:r>
            <a:r>
              <a:rPr sz="1600" b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eden</a:t>
            </a:r>
            <a:r>
              <a:rPr sz="16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veya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yapı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veya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mal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güvenliğinin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sağlanması 	</a:t>
            </a:r>
            <a:r>
              <a:rPr sz="1600" dirty="0">
                <a:latin typeface="Calibri"/>
                <a:cs typeface="Calibri"/>
              </a:rPr>
              <a:t>açısından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ivedilikle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yapılması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gerekliliği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idarece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belirlenen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hallerde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veyahut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idare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tarafından 	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önceden</a:t>
            </a:r>
            <a:r>
              <a:rPr sz="16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öngörülemeyen</a:t>
            </a:r>
            <a:r>
              <a:rPr sz="16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olayların</a:t>
            </a:r>
            <a:r>
              <a:rPr sz="16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ortaya</a:t>
            </a:r>
            <a:r>
              <a:rPr sz="16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çıkması</a:t>
            </a:r>
            <a:r>
              <a:rPr sz="16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üzerine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ihalenin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ivedi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olarak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yapılmasının 	</a:t>
            </a:r>
            <a:r>
              <a:rPr sz="1600" dirty="0">
                <a:latin typeface="Calibri"/>
                <a:cs typeface="Calibri"/>
              </a:rPr>
              <a:t>zorunlu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olması</a:t>
            </a:r>
            <a:endParaRPr sz="1600" dirty="0">
              <a:latin typeface="Calibri"/>
              <a:cs typeface="Calibri"/>
            </a:endParaRPr>
          </a:p>
          <a:p>
            <a:pPr marL="355600" marR="10795" indent="-343535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AutoNum type="alphaLcParenR"/>
              <a:tabLst>
                <a:tab pos="356870" algn="l"/>
              </a:tabLst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Savunma</a:t>
            </a:r>
            <a:r>
              <a:rPr sz="1600" b="1" spc="2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600" b="1" spc="2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güvenlikle</a:t>
            </a:r>
            <a:r>
              <a:rPr sz="1600" b="1" spc="2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ilgili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özel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durumların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ortaya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çıkması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üzerine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ihalenin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ivedi</a:t>
            </a:r>
            <a:r>
              <a:rPr sz="1600" b="1" spc="2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olarak 	</a:t>
            </a:r>
            <a:r>
              <a:rPr sz="1600" dirty="0">
                <a:latin typeface="Calibri"/>
                <a:cs typeface="Calibri"/>
              </a:rPr>
              <a:t>yapılmasının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zorunlu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olması</a:t>
            </a:r>
            <a:endParaRPr sz="16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356870" algn="l"/>
              </a:tabLst>
            </a:pPr>
            <a:r>
              <a:rPr sz="1600" dirty="0">
                <a:latin typeface="Calibri"/>
                <a:cs typeface="Calibri"/>
              </a:rPr>
              <a:t>İhalenin,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araştırma</a:t>
            </a:r>
            <a:r>
              <a:rPr sz="1600" b="1" spc="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geliştirme</a:t>
            </a:r>
            <a:r>
              <a:rPr sz="1600" b="1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sürecine</a:t>
            </a:r>
            <a:r>
              <a:rPr sz="1600" b="1" spc="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ihtiyaç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gösteren</a:t>
            </a:r>
            <a:r>
              <a:rPr sz="1600" spc="2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seri</a:t>
            </a:r>
            <a:r>
              <a:rPr sz="1600" b="1" spc="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üretime</a:t>
            </a:r>
            <a:r>
              <a:rPr sz="1600" b="1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konu</a:t>
            </a:r>
            <a:r>
              <a:rPr sz="1600" b="1" spc="20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olmayan</a:t>
            </a:r>
            <a:endParaRPr sz="16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nitelikte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olması</a:t>
            </a:r>
            <a:endParaRPr sz="1600" dirty="0">
              <a:latin typeface="Calibri"/>
              <a:cs typeface="Calibri"/>
            </a:endParaRPr>
          </a:p>
          <a:p>
            <a:pPr marL="356235" marR="5080" indent="-344170" algn="just">
              <a:lnSpc>
                <a:spcPct val="100000"/>
              </a:lnSpc>
              <a:spcBef>
                <a:spcPts val="1200"/>
              </a:spcBef>
              <a:buAutoNum type="alphaLcParenR" startAt="5"/>
              <a:tabLst>
                <a:tab pos="357505" algn="l"/>
              </a:tabLst>
            </a:pPr>
            <a:r>
              <a:rPr sz="1600" dirty="0">
                <a:latin typeface="Calibri"/>
                <a:cs typeface="Calibri"/>
              </a:rPr>
              <a:t>İhale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konusu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mal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veya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hizmet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alımları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ile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yapım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işlerinin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özgün</a:t>
            </a:r>
            <a:r>
              <a:rPr sz="16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nitelikte</a:t>
            </a:r>
            <a:r>
              <a:rPr sz="16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karmaşık</a:t>
            </a:r>
            <a:r>
              <a:rPr sz="1600" b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olması 	</a:t>
            </a:r>
            <a:r>
              <a:rPr sz="1600" dirty="0">
                <a:latin typeface="Calibri"/>
                <a:cs typeface="Calibri"/>
              </a:rPr>
              <a:t>nedeniyle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teknik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malî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özelliklerinin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gerekli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netlikte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belirlenememesi</a:t>
            </a:r>
            <a:endParaRPr sz="1600" dirty="0">
              <a:latin typeface="Calibri"/>
              <a:cs typeface="Calibri"/>
            </a:endParaRPr>
          </a:p>
          <a:p>
            <a:pPr marL="356870" marR="10160" indent="-344805" algn="just">
              <a:lnSpc>
                <a:spcPct val="100000"/>
              </a:lnSpc>
              <a:spcBef>
                <a:spcPts val="1200"/>
              </a:spcBef>
              <a:buAutoNum type="alphaLcParenR" startAt="5"/>
              <a:tabLst>
                <a:tab pos="356870" algn="l"/>
              </a:tabLst>
            </a:pPr>
            <a:r>
              <a:rPr sz="1600" dirty="0">
                <a:latin typeface="Calibri"/>
                <a:cs typeface="Calibri"/>
              </a:rPr>
              <a:t>İdarelerin</a:t>
            </a:r>
            <a:r>
              <a:rPr sz="1600" spc="4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yaklaşık</a:t>
            </a:r>
            <a:r>
              <a:rPr sz="1600" spc="484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maliyeti</a:t>
            </a:r>
            <a:r>
              <a:rPr sz="1600" spc="495" dirty="0">
                <a:latin typeface="Calibri"/>
                <a:cs typeface="Calibri"/>
              </a:rPr>
              <a:t> 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2.</a:t>
            </a:r>
            <a:r>
              <a:rPr lang="tr-TR" sz="1600" b="1" dirty="0" smtClean="0">
                <a:solidFill>
                  <a:srgbClr val="C00000"/>
                </a:solidFill>
                <a:latin typeface="Calibri"/>
                <a:cs typeface="Calibri"/>
              </a:rPr>
              <a:t>668.214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,00</a:t>
            </a:r>
            <a:r>
              <a:rPr sz="1600" b="1" spc="70" dirty="0" smtClean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TL’ye</a:t>
            </a:r>
            <a:r>
              <a:rPr sz="1600" b="1" spc="7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dirty="0" smtClean="0">
                <a:latin typeface="Calibri"/>
                <a:cs typeface="Calibri"/>
              </a:rPr>
              <a:t>202</a:t>
            </a:r>
            <a:r>
              <a:rPr lang="tr-TR" sz="1600" dirty="0" smtClean="0">
                <a:latin typeface="Calibri"/>
                <a:cs typeface="Calibri"/>
              </a:rPr>
              <a:t>5</a:t>
            </a:r>
            <a:r>
              <a:rPr sz="1600" spc="70" dirty="0" smtClean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yılı</a:t>
            </a:r>
            <a:r>
              <a:rPr sz="1600" spc="4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için)</a:t>
            </a:r>
            <a:r>
              <a:rPr sz="1600" spc="4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kadar</a:t>
            </a:r>
            <a:r>
              <a:rPr sz="1600" spc="48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olan</a:t>
            </a:r>
            <a:r>
              <a:rPr sz="1600" spc="65" dirty="0"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mamul</a:t>
            </a:r>
            <a:r>
              <a:rPr sz="1600" b="1" spc="4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mal</a:t>
            </a:r>
            <a:r>
              <a:rPr sz="1600" spc="-20" dirty="0">
                <a:latin typeface="Calibri"/>
                <a:cs typeface="Calibri"/>
              </a:rPr>
              <a:t>,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malzeme</a:t>
            </a:r>
            <a:r>
              <a:rPr sz="16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veya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hizmet</a:t>
            </a:r>
            <a:r>
              <a:rPr sz="16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alımları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984248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659" y="758939"/>
            <a:ext cx="166623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Pazarlık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Usulü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446" y="1618970"/>
            <a:ext cx="8114665" cy="4292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14655" indent="-332105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414655" algn="l"/>
              </a:tabLst>
            </a:pPr>
            <a:r>
              <a:rPr sz="2000" b="1" dirty="0">
                <a:latin typeface="Calibri"/>
                <a:cs typeface="Calibri"/>
              </a:rPr>
              <a:t>İhale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usulleri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için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geçerli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kurallara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uyma</a:t>
            </a:r>
            <a:endParaRPr sz="2000">
              <a:latin typeface="Calibri"/>
              <a:cs typeface="Calibri"/>
            </a:endParaRPr>
          </a:p>
          <a:p>
            <a:pPr marL="414655" indent="-33210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14655" algn="l"/>
              </a:tabLst>
            </a:pPr>
            <a:r>
              <a:rPr sz="2000" b="1" dirty="0">
                <a:latin typeface="Calibri"/>
                <a:cs typeface="Calibri"/>
              </a:rPr>
              <a:t>İlan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etme</a:t>
            </a:r>
            <a:endParaRPr sz="2000">
              <a:latin typeface="Calibri"/>
              <a:cs typeface="Calibri"/>
            </a:endParaRPr>
          </a:p>
          <a:p>
            <a:pPr marL="414655" indent="-33210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14655" algn="l"/>
              </a:tabLst>
            </a:pPr>
            <a:r>
              <a:rPr sz="2000" b="1" spc="-25" dirty="0">
                <a:latin typeface="Calibri"/>
                <a:cs typeface="Calibri"/>
              </a:rPr>
              <a:t>Teminat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alma</a:t>
            </a:r>
            <a:endParaRPr sz="2000">
              <a:latin typeface="Calibri"/>
              <a:cs typeface="Calibri"/>
            </a:endParaRPr>
          </a:p>
          <a:p>
            <a:pPr marL="414655" indent="-33210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14655" algn="l"/>
              </a:tabLst>
            </a:pPr>
            <a:r>
              <a:rPr sz="2000" b="1" dirty="0">
                <a:latin typeface="Calibri"/>
                <a:cs typeface="Calibri"/>
              </a:rPr>
              <a:t>İhale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komisyonu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kurma</a:t>
            </a:r>
            <a:endParaRPr sz="2000">
              <a:latin typeface="Calibri"/>
              <a:cs typeface="Calibri"/>
            </a:endParaRPr>
          </a:p>
          <a:p>
            <a:pPr marL="414655" indent="-33210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14655" algn="l"/>
              </a:tabLst>
            </a:pPr>
            <a:r>
              <a:rPr sz="2000" b="1" spc="-25" dirty="0">
                <a:latin typeface="Calibri"/>
                <a:cs typeface="Calibri"/>
              </a:rPr>
              <a:t>Yeterlik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kriterlerini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arama</a:t>
            </a:r>
            <a:endParaRPr sz="20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1200"/>
              </a:spcBef>
              <a:tabLst>
                <a:tab pos="1646555" algn="l"/>
                <a:tab pos="3392804" algn="l"/>
                <a:tab pos="4090670" algn="l"/>
                <a:tab pos="5062855" algn="l"/>
                <a:tab pos="6334125" algn="l"/>
              </a:tabLst>
            </a:pP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Zorunlulukları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bulunmaksızın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ihale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yetkilisi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tarafından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görevlendirilecek </a:t>
            </a:r>
            <a:r>
              <a:rPr sz="2000" dirty="0">
                <a:latin typeface="Calibri"/>
                <a:cs typeface="Calibri"/>
              </a:rPr>
              <a:t>personel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vasıtasıyla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piyasa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araştırması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yapılarak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ihtiyacın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edilmesidir.</a:t>
            </a:r>
            <a:endParaRPr sz="20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İdareler,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dilerlerse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ilan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edebilir,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teminat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alabilir,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komisyonlar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kurabilir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isteklilerde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bazı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yeterlilikleri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arayabilirler.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libri"/>
                <a:cs typeface="Calibri"/>
              </a:rPr>
              <a:t>Bu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ihtiyaçlar,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mal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hizmet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alımı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olabileceği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gibi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yapım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işi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olabilir.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737360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659" y="758939"/>
            <a:ext cx="14217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Doğrudan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Temin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120" y="1594103"/>
            <a:ext cx="2423160" cy="24231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124200"/>
            <a:ext cx="827785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6350" algn="just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8140" algn="l"/>
              </a:tabLst>
            </a:pPr>
            <a:r>
              <a:rPr lang="tr-TR" sz="1800" dirty="0" smtClean="0">
                <a:latin typeface="Calibri"/>
                <a:cs typeface="Calibri"/>
              </a:rPr>
              <a:t>-Doğrudan temin ihale usulü değildir, başlı başına farklı bir alım usulüdür.</a:t>
            </a:r>
          </a:p>
          <a:p>
            <a:pPr marL="12065" marR="6350" algn="just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8140" algn="l"/>
              </a:tabLst>
            </a:pPr>
            <a:r>
              <a:rPr lang="tr-TR" dirty="0">
                <a:latin typeface="Calibri"/>
                <a:cs typeface="Calibri"/>
              </a:rPr>
              <a:t>-</a:t>
            </a:r>
            <a:r>
              <a:rPr sz="1800" dirty="0" err="1" smtClean="0">
                <a:latin typeface="Calibri"/>
                <a:cs typeface="Calibri"/>
              </a:rPr>
              <a:t>Doğrudan</a:t>
            </a:r>
            <a:r>
              <a:rPr sz="1800" spc="-5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temin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yapılabilecek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diğer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haller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22’nci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maddede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hüküm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altına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alınmıştır.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737360" cy="5242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1659" y="758939"/>
            <a:ext cx="14217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Doğrudan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Temin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277" y="2537371"/>
            <a:ext cx="6075680" cy="3530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dokümanında</a:t>
            </a:r>
            <a:endParaRPr sz="1800">
              <a:latin typeface="Calibri"/>
              <a:cs typeface="Calibri"/>
            </a:endParaRPr>
          </a:p>
          <a:p>
            <a:pPr marL="619125" indent="-2565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19125" algn="l"/>
              </a:tabLst>
            </a:pPr>
            <a:r>
              <a:rPr sz="1800" b="1" dirty="0">
                <a:latin typeface="Calibri"/>
                <a:cs typeface="Calibri"/>
              </a:rPr>
              <a:t>İdari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şartname</a:t>
            </a:r>
            <a:endParaRPr sz="1800">
              <a:latin typeface="Calibri"/>
              <a:cs typeface="Calibri"/>
            </a:endParaRPr>
          </a:p>
          <a:p>
            <a:pPr marL="619125" indent="-2565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19125" algn="l"/>
              </a:tabLst>
            </a:pPr>
            <a:r>
              <a:rPr sz="1800" b="1" dirty="0">
                <a:latin typeface="Calibri"/>
                <a:cs typeface="Calibri"/>
              </a:rPr>
              <a:t>Sözleşme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tasarısı,</a:t>
            </a:r>
            <a:endParaRPr sz="1800">
              <a:latin typeface="Calibri"/>
              <a:cs typeface="Calibri"/>
            </a:endParaRPr>
          </a:p>
          <a:p>
            <a:pPr marL="619125" indent="-2565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19125" algn="l"/>
              </a:tabLst>
            </a:pPr>
            <a:r>
              <a:rPr sz="1800" b="1" spc="-20" dirty="0">
                <a:latin typeface="Calibri"/>
                <a:cs typeface="Calibri"/>
              </a:rPr>
              <a:t>Teknik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şartname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(yapım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işlerinde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proje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dahil)</a:t>
            </a:r>
            <a:endParaRPr sz="1800">
              <a:latin typeface="Calibri"/>
              <a:cs typeface="Calibri"/>
            </a:endParaRPr>
          </a:p>
          <a:p>
            <a:pPr marL="619125" indent="-25654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19125" algn="l"/>
              </a:tabLst>
            </a:pPr>
            <a:r>
              <a:rPr sz="1800" b="1" dirty="0">
                <a:latin typeface="Calibri"/>
                <a:cs typeface="Calibri"/>
              </a:rPr>
              <a:t>Gerekli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diğer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belge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bilgiler</a:t>
            </a:r>
            <a:endParaRPr sz="1800">
              <a:latin typeface="Calibri"/>
              <a:cs typeface="Calibri"/>
            </a:endParaRPr>
          </a:p>
          <a:p>
            <a:pPr marL="1021080" lvl="1" indent="-4019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021080" algn="l"/>
              </a:tabLst>
            </a:pPr>
            <a:r>
              <a:rPr sz="1800" dirty="0">
                <a:latin typeface="Calibri"/>
                <a:cs typeface="Calibri"/>
              </a:rPr>
              <a:t>standart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formlar,</a:t>
            </a:r>
            <a:endParaRPr sz="1800">
              <a:latin typeface="Calibri"/>
              <a:cs typeface="Calibri"/>
            </a:endParaRPr>
          </a:p>
          <a:p>
            <a:pPr marL="1021080" lvl="1" indent="-4019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021080" algn="l"/>
              </a:tabLst>
            </a:pPr>
            <a:r>
              <a:rPr sz="1800" dirty="0">
                <a:latin typeface="Calibri"/>
                <a:cs typeface="Calibri"/>
              </a:rPr>
              <a:t>birim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fiyat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tarifleri,</a:t>
            </a:r>
            <a:endParaRPr sz="1800">
              <a:latin typeface="Calibri"/>
              <a:cs typeface="Calibri"/>
            </a:endParaRPr>
          </a:p>
          <a:p>
            <a:pPr marL="12700" marR="1708150" lvl="1" indent="1008380">
              <a:lnSpc>
                <a:spcPct val="127800"/>
              </a:lnSpc>
              <a:buFont typeface="Arial"/>
              <a:buChar char="•"/>
              <a:tabLst>
                <a:tab pos="1021080" algn="l"/>
              </a:tabLst>
            </a:pPr>
            <a:r>
              <a:rPr sz="1800" dirty="0">
                <a:latin typeface="Calibri"/>
                <a:cs typeface="Calibri"/>
              </a:rPr>
              <a:t>yapım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işlerinde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analiz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formatları,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vs. </a:t>
            </a:r>
            <a:r>
              <a:rPr sz="1800" spc="-10" dirty="0">
                <a:latin typeface="Calibri"/>
                <a:cs typeface="Calibri"/>
              </a:rPr>
              <a:t>bulunur.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dokümanında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yapılan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düzenlemeler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birbirine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aykırı</a:t>
            </a:r>
            <a:r>
              <a:rPr sz="1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olamaz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3288791"/>
            <a:ext cx="1402079" cy="14051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335" y="594359"/>
            <a:ext cx="9123045" cy="1743710"/>
            <a:chOff x="21335" y="594359"/>
            <a:chExt cx="9123045" cy="17437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822959"/>
              <a:ext cx="1859279" cy="1286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7976" y="822959"/>
              <a:ext cx="1880616" cy="1286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2391" y="822959"/>
              <a:ext cx="1880615" cy="1286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5159" y="594359"/>
              <a:ext cx="2148840" cy="17434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5" y="822959"/>
              <a:ext cx="1883664" cy="128625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1519" y="1120800"/>
            <a:ext cx="136334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6797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İHTİYACIN 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ORTAYA</a:t>
            </a:r>
            <a:r>
              <a:rPr sz="1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ÇIKMASI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3413" y="1053784"/>
            <a:ext cx="126555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TEKNİK ŞARTNAMENİN HAZIRLANMASI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2619" y="1051863"/>
            <a:ext cx="91122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YAKLAŞIK MALİYETİN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7083" y="1114847"/>
            <a:ext cx="947419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USULÜNÜN TESPİTİ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8505" y="1094109"/>
            <a:ext cx="1271270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8989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İHALE DOKÜMANININ HAZIRLANMASI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21" y="2935846"/>
            <a:ext cx="8120380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Yeterlik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kapsamında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aranılacak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kriterler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istenecek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belgeler,</a:t>
            </a:r>
            <a:endParaRPr sz="24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rekabeti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engelleyecek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şekilde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belirlenemez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99085" indent="-286385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Yeterlik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değerlendirmesi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için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istenecek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belgelerin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yeterlik</a:t>
            </a:r>
            <a:endParaRPr sz="24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kriterlerinin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ilan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idari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şartnamede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belirtilmesi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zorunludur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Yeterliğe</a:t>
            </a:r>
            <a:r>
              <a:rPr sz="2400" spc="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ilişkin</a:t>
            </a:r>
            <a:r>
              <a:rPr sz="2400" spc="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ilkeler</a:t>
            </a:r>
            <a:r>
              <a:rPr sz="2400" spc="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yeterlik</a:t>
            </a:r>
            <a:r>
              <a:rPr sz="2400" spc="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koşullarının</a:t>
            </a:r>
            <a:r>
              <a:rPr sz="2400" spc="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ayrıntısı</a:t>
            </a:r>
            <a:r>
              <a:rPr sz="2400" spc="6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ilgili </a:t>
            </a:r>
            <a:r>
              <a:rPr sz="2400" dirty="0">
                <a:latin typeface="Calibri"/>
                <a:cs typeface="Calibri"/>
              </a:rPr>
              <a:t>uygulama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yönetmeliklerinde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Kamu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İhale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Genel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Tebliği’nde bulunmaktadır.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1734311"/>
            <a:ext cx="4005072" cy="792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4057" y="1913674"/>
            <a:ext cx="32880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Ekonomik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Mali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Yeterlik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9640" y="1734311"/>
            <a:ext cx="4008107" cy="7924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31904" y="1913674"/>
            <a:ext cx="32753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Mesleki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Teknik</a:t>
            </a:r>
            <a:r>
              <a:rPr sz="2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Yeterlik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52" y="704087"/>
              <a:ext cx="2788920" cy="5242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758939"/>
            <a:ext cx="24745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Yeterlik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Belgeleri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Kriterleri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6664" y="1855127"/>
            <a:ext cx="59531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İsteklinin,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ilgili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mevzuatı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uyarınca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yayınlanması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zorunlu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6672" y="2159973"/>
            <a:ext cx="5949950" cy="1396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635">
              <a:lnSpc>
                <a:spcPct val="100000"/>
              </a:lnSpc>
              <a:spcBef>
                <a:spcPts val="90"/>
              </a:spcBef>
              <a:tabLst>
                <a:tab pos="902969" algn="l"/>
                <a:tab pos="2060575" algn="l"/>
                <a:tab pos="2698115" algn="l"/>
                <a:tab pos="4270375" algn="l"/>
                <a:tab pos="5130165" algn="l"/>
              </a:tabLst>
            </a:pPr>
            <a:r>
              <a:rPr sz="2000" spc="-20" dirty="0">
                <a:latin typeface="Calibri"/>
                <a:cs typeface="Calibri"/>
              </a:rPr>
              <a:t>olan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bilançosu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veya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bilançosunun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gerekli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görülen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bölümleri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yoksa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bunlara</a:t>
            </a:r>
            <a:r>
              <a:rPr sz="20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eşdeğer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belgeleri</a:t>
            </a:r>
            <a:r>
              <a:rPr sz="2000" spc="-1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299085" marR="8890" indent="-28702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İsteklinin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iş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hacmini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gösteren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toplam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cirosu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ihale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konusu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iş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ile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ilgili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cirosunu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gösteren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belgeler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1801367"/>
            <a:ext cx="1889760" cy="17068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3207" y="2294559"/>
            <a:ext cx="1365885" cy="6032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305" marR="5080" indent="-15240">
              <a:lnSpc>
                <a:spcPts val="216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Ekonomik</a:t>
            </a:r>
            <a:r>
              <a:rPr sz="20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Mali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Yeterlik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" y="704087"/>
              <a:ext cx="2788920" cy="5242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758939"/>
            <a:ext cx="24745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Yeterlik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Belgeleri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Kriterleri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51576" y="4843271"/>
            <a:ext cx="2956560" cy="8442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38492" y="5711186"/>
            <a:ext cx="161226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20" dirty="0">
                <a:latin typeface="Calibri"/>
                <a:cs typeface="Calibri"/>
              </a:rPr>
              <a:t>ekapakademi.kik.gov.tr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59" y="4151376"/>
            <a:ext cx="2968752" cy="222808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2842" y="1742973"/>
            <a:ext cx="6105525" cy="2005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İsteklinin,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2000" b="1" spc="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vermeye</a:t>
            </a:r>
            <a:r>
              <a:rPr sz="20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yasal</a:t>
            </a:r>
            <a:r>
              <a:rPr sz="2000" b="1" spc="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olarak</a:t>
            </a:r>
            <a:r>
              <a:rPr sz="2000" b="1" spc="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yetkili</a:t>
            </a:r>
            <a:r>
              <a:rPr sz="2000" b="1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olduğunu </a:t>
            </a:r>
            <a:r>
              <a:rPr sz="2000" dirty="0">
                <a:latin typeface="Calibri"/>
                <a:cs typeface="Calibri"/>
              </a:rPr>
              <a:t>kanıtlayan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belgeler,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(Oda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kayıt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belgesi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sözleşmeden </a:t>
            </a:r>
            <a:r>
              <a:rPr sz="2000" dirty="0">
                <a:latin typeface="Calibri"/>
                <a:cs typeface="Calibri"/>
              </a:rPr>
              <a:t>önce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istenir)</a:t>
            </a:r>
            <a:endParaRPr sz="20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İstekli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tarafından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kamu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özel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sektöre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bedel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içeren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sözleşme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kapsamında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taahhüt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edilen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konusu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iş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veya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benzer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işlere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ilişkin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belgeler,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2849" y="3876574"/>
            <a:ext cx="61023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299085" algn="l"/>
                <a:tab pos="1386840" algn="l"/>
                <a:tab pos="2243455" algn="l"/>
                <a:tab pos="3212465" algn="l"/>
                <a:tab pos="4020185" algn="l"/>
                <a:tab pos="5523230" algn="l"/>
              </a:tabLst>
            </a:pPr>
            <a:r>
              <a:rPr sz="2000" spc="-10" dirty="0" err="1" smtClean="0">
                <a:latin typeface="Calibri"/>
                <a:cs typeface="Calibri"/>
              </a:rPr>
              <a:t>İsteklinin</a:t>
            </a:r>
            <a:r>
              <a:rPr sz="2000" dirty="0" smtClean="0">
                <a:latin typeface="Calibri"/>
                <a:cs typeface="Calibri"/>
              </a:rPr>
              <a:t>	</a:t>
            </a:r>
            <a:r>
              <a:rPr sz="2000" spc="-10" dirty="0" err="1" smtClean="0">
                <a:latin typeface="Calibri"/>
                <a:cs typeface="Calibri"/>
              </a:rPr>
              <a:t>üretim</a:t>
            </a:r>
            <a:r>
              <a:rPr sz="2000" dirty="0" smtClean="0">
                <a:latin typeface="Calibri"/>
                <a:cs typeface="Calibri"/>
              </a:rPr>
              <a:t>	</a:t>
            </a:r>
            <a:r>
              <a:rPr sz="2000" spc="-10" dirty="0" err="1" smtClean="0">
                <a:latin typeface="Calibri"/>
                <a:cs typeface="Calibri"/>
              </a:rPr>
              <a:t>ve</a:t>
            </a:r>
            <a:r>
              <a:rPr sz="2000" spc="-10" dirty="0" smtClean="0">
                <a:latin typeface="Calibri"/>
                <a:cs typeface="Calibri"/>
              </a:rPr>
              <a:t>/</a:t>
            </a:r>
            <a:r>
              <a:rPr sz="2000" spc="-10" dirty="0" err="1" smtClean="0">
                <a:latin typeface="Calibri"/>
                <a:cs typeface="Calibri"/>
              </a:rPr>
              <a:t>veya</a:t>
            </a:r>
            <a:r>
              <a:rPr sz="2000" dirty="0" smtClean="0">
                <a:latin typeface="Calibri"/>
                <a:cs typeface="Calibri"/>
              </a:rPr>
              <a:t>	</a:t>
            </a:r>
            <a:r>
              <a:rPr sz="2000" spc="-10" dirty="0" err="1" smtClean="0">
                <a:latin typeface="Calibri"/>
                <a:cs typeface="Calibri"/>
              </a:rPr>
              <a:t>imalat</a:t>
            </a:r>
            <a:r>
              <a:rPr sz="2000" dirty="0" smtClean="0">
                <a:latin typeface="Calibri"/>
                <a:cs typeface="Calibri"/>
              </a:rPr>
              <a:t>	</a:t>
            </a:r>
            <a:r>
              <a:rPr sz="2000" spc="-10" dirty="0" err="1" smtClean="0">
                <a:latin typeface="Calibri"/>
                <a:cs typeface="Calibri"/>
              </a:rPr>
              <a:t>kapasitesine</a:t>
            </a:r>
            <a:r>
              <a:rPr sz="2000" spc="-10" dirty="0" smtClean="0">
                <a:latin typeface="Calibri"/>
                <a:cs typeface="Calibri"/>
              </a:rPr>
              <a:t>,</a:t>
            </a:r>
            <a:r>
              <a:rPr sz="2000" dirty="0" smtClean="0">
                <a:latin typeface="Calibri"/>
                <a:cs typeface="Calibri"/>
              </a:rPr>
              <a:t>	</a:t>
            </a:r>
            <a:r>
              <a:rPr sz="2000" spc="-20" dirty="0" smtClean="0">
                <a:latin typeface="Calibri"/>
                <a:cs typeface="Calibri"/>
              </a:rPr>
              <a:t>ARGE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2857" y="4027846"/>
            <a:ext cx="6104255" cy="124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300"/>
              </a:spcBef>
            </a:pPr>
            <a:r>
              <a:rPr sz="2000" spc="-10" dirty="0">
                <a:latin typeface="Calibri"/>
                <a:cs typeface="Calibri"/>
              </a:rPr>
              <a:t>faaliyetlerine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kaliteyi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sağlamasına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yönelik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belgeler,</a:t>
            </a:r>
            <a:endParaRPr sz="20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"/>
              <a:tabLst>
                <a:tab pos="299085" algn="l"/>
                <a:tab pos="1859280" algn="l"/>
                <a:tab pos="2874645" algn="l"/>
                <a:tab pos="3261360" algn="l"/>
                <a:tab pos="4066540" algn="l"/>
                <a:tab pos="4859020" algn="l"/>
                <a:tab pos="5245735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Organizasyon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yapısına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ve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yeterli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sayıda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ve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nitelikte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personel</a:t>
            </a:r>
            <a:r>
              <a:rPr sz="2000" spc="-20" dirty="0">
                <a:latin typeface="Calibri"/>
                <a:cs typeface="Calibri"/>
              </a:rPr>
              <a:t> çalıştırdığına/çalıştıracağına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ilişkin</a:t>
            </a:r>
            <a:r>
              <a:rPr sz="2000" spc="-10" dirty="0">
                <a:latin typeface="Calibri"/>
                <a:cs typeface="Calibri"/>
              </a:rPr>
              <a:t> belgeler,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951" y="3953255"/>
            <a:ext cx="1481328" cy="21122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" y="704087"/>
              <a:ext cx="2788920" cy="5242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758939"/>
            <a:ext cx="24745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Yeterlik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Belgeleri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Kriterleri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191" y="1801367"/>
            <a:ext cx="1889760" cy="170687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59856" y="2157399"/>
            <a:ext cx="1153160" cy="87756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Mesleki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Teknik Yeterlik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5748" y="1802790"/>
            <a:ext cx="6129655" cy="3225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8890" indent="-287020" algn="just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Yönetici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kadrosu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işi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yürütecek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teknik</a:t>
            </a:r>
            <a:r>
              <a:rPr sz="2000" b="1" spc="4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personelinin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eğitimi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mesleki</a:t>
            </a:r>
            <a:r>
              <a:rPr sz="20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niteliklerini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gösteren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belgeler,</a:t>
            </a:r>
            <a:endParaRPr sz="20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spc="-20" dirty="0">
                <a:latin typeface="Calibri"/>
                <a:cs typeface="Calibri"/>
              </a:rPr>
              <a:t>Tesis,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makine,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teçhizat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diğer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ekipmana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ilişkin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belgeler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(Kendi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malı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olması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istenemez)</a:t>
            </a:r>
            <a:endParaRPr sz="2000" dirty="0">
              <a:latin typeface="Calibri"/>
              <a:cs typeface="Calibri"/>
            </a:endParaRPr>
          </a:p>
          <a:p>
            <a:pPr marL="298450" marR="6985" indent="-286385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İstekliye</a:t>
            </a:r>
            <a:r>
              <a:rPr sz="2000" spc="1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doğrudan</a:t>
            </a:r>
            <a:r>
              <a:rPr sz="2000" spc="1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bağlı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olsun</a:t>
            </a:r>
            <a:r>
              <a:rPr sz="2000" spc="1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olmasın,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kalite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kontrolden</a:t>
            </a:r>
            <a:r>
              <a:rPr sz="2000" b="1" spc="6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sorumlu</a:t>
            </a:r>
            <a:r>
              <a:rPr sz="2000" b="1" spc="7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olan</a:t>
            </a:r>
            <a:r>
              <a:rPr sz="2000" b="1" spc="6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ilgili</a:t>
            </a:r>
            <a:r>
              <a:rPr sz="2000" b="1" spc="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teknik</a:t>
            </a:r>
            <a:r>
              <a:rPr sz="2000" b="1" spc="6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personel</a:t>
            </a:r>
            <a:r>
              <a:rPr sz="2000" b="1" spc="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veya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teknik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kuruluşlara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ilişkin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belgeler,</a:t>
            </a:r>
            <a:endParaRPr sz="2000" dirty="0">
              <a:latin typeface="Calibri"/>
              <a:cs typeface="Calibri"/>
            </a:endParaRPr>
          </a:p>
          <a:p>
            <a:pPr marL="286385" marR="5080" indent="-286385" algn="r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86385" algn="l"/>
                <a:tab pos="1062990" algn="l"/>
                <a:tab pos="2078355" algn="l"/>
                <a:tab pos="2703195" algn="l"/>
                <a:tab pos="3480435" algn="l"/>
                <a:tab pos="5177790" algn="l"/>
              </a:tabLst>
            </a:pPr>
            <a:r>
              <a:rPr sz="2000" spc="-10" dirty="0">
                <a:latin typeface="Calibri"/>
                <a:cs typeface="Calibri"/>
              </a:rPr>
              <a:t>İhale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konusu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işin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ihale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dokümanında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belirtilen</a:t>
            </a:r>
            <a:endParaRPr sz="20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tabLst>
                <a:tab pos="1474470" algn="l"/>
                <a:tab pos="3041650" algn="l"/>
                <a:tab pos="4215130" algn="l"/>
                <a:tab pos="5257165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standartlara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uygunluğunu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gösteren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akredite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kalite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5770" y="4849755"/>
            <a:ext cx="6132195" cy="1244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300"/>
              </a:spcBef>
            </a:pPr>
            <a:r>
              <a:rPr sz="2000" spc="-10" dirty="0">
                <a:latin typeface="Calibri"/>
                <a:cs typeface="Calibri"/>
              </a:rPr>
              <a:t>kontrol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kuruluşları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tarafından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verilen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sertifikalar,</a:t>
            </a:r>
            <a:endParaRPr sz="20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  <a:tab pos="1286510" algn="l"/>
                <a:tab pos="2386965" algn="l"/>
                <a:tab pos="3477895" algn="l"/>
                <a:tab pos="5007610" algn="l"/>
              </a:tabLst>
            </a:pPr>
            <a:r>
              <a:rPr sz="2000" spc="-10" dirty="0">
                <a:latin typeface="Calibri"/>
                <a:cs typeface="Calibri"/>
              </a:rPr>
              <a:t>Tedarik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edilecek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malların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numuneleri,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katalogları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ve/veya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fotoğrafları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704087"/>
              <a:ext cx="2788920" cy="5242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758939"/>
            <a:ext cx="24745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Yeterlik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Belgeleri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Kriterleri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191" y="1801367"/>
            <a:ext cx="1889760" cy="17068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59856" y="2157399"/>
            <a:ext cx="1153160" cy="87756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Mesleki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Teknik Yeterlik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951" y="3953255"/>
            <a:ext cx="1481328" cy="211226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8182" y="1443317"/>
            <a:ext cx="5434965" cy="31953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5687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Kamu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hukukuna</a:t>
            </a:r>
            <a:r>
              <a:rPr sz="2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tabi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olan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veya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"/>
              <a:tabLst>
                <a:tab pos="356870" algn="l"/>
                <a:tab pos="1835150" algn="l"/>
                <a:tab pos="3234055" algn="l"/>
                <a:tab pos="4380230" algn="l"/>
              </a:tabLst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Kamunun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denetimi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altında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bulunan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veyahut</a:t>
            </a:r>
            <a:endParaRPr sz="2400">
              <a:latin typeface="Calibri"/>
              <a:cs typeface="Calibri"/>
            </a:endParaRPr>
          </a:p>
          <a:p>
            <a:pPr marL="356870" indent="-344170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"/>
              <a:tabLst>
                <a:tab pos="35687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Kamu</a:t>
            </a:r>
            <a:r>
              <a:rPr sz="2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kaynağı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kullanan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Calibri"/>
                <a:cs typeface="Calibri"/>
              </a:rPr>
              <a:t>kamu</a:t>
            </a:r>
            <a:r>
              <a:rPr sz="2400" spc="4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kurum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4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kuruluşlarının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yapacakları </a:t>
            </a:r>
            <a:r>
              <a:rPr sz="2400" dirty="0">
                <a:latin typeface="Calibri"/>
                <a:cs typeface="Calibri"/>
              </a:rPr>
              <a:t>ihalelerde</a:t>
            </a:r>
            <a:r>
              <a:rPr sz="2400" spc="254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uygulanacak</a:t>
            </a:r>
            <a:r>
              <a:rPr sz="2400" spc="24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esas</a:t>
            </a:r>
            <a:r>
              <a:rPr sz="2400" b="1" spc="26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ve</a:t>
            </a:r>
            <a:r>
              <a:rPr sz="2400" b="1" spc="254" dirty="0">
                <a:latin typeface="Calibri"/>
                <a:cs typeface="Calibri"/>
              </a:rPr>
              <a:t>  </a:t>
            </a:r>
            <a:r>
              <a:rPr sz="2400" b="1" spc="-10" dirty="0">
                <a:latin typeface="Calibri"/>
                <a:cs typeface="Calibri"/>
              </a:rPr>
              <a:t>usulleri </a:t>
            </a:r>
            <a:r>
              <a:rPr sz="2400" spc="-10" dirty="0">
                <a:latin typeface="Calibri"/>
                <a:cs typeface="Calibri"/>
              </a:rPr>
              <a:t>belirlemektir.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17903"/>
            <a:ext cx="1953895" cy="3850004"/>
            <a:chOff x="0" y="1517903"/>
            <a:chExt cx="1953895" cy="38500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17903"/>
              <a:ext cx="1953768" cy="3849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83975" y="2161031"/>
              <a:ext cx="592455" cy="567690"/>
            </a:xfrm>
            <a:custGeom>
              <a:avLst/>
              <a:gdLst/>
              <a:ahLst/>
              <a:cxnLst/>
              <a:rect l="l" t="t" r="r" b="b"/>
              <a:pathLst>
                <a:path w="592455" h="567689">
                  <a:moveTo>
                    <a:pt x="406755" y="524510"/>
                  </a:moveTo>
                  <a:lnTo>
                    <a:pt x="405422" y="524510"/>
                  </a:lnTo>
                  <a:lnTo>
                    <a:pt x="402577" y="525780"/>
                  </a:lnTo>
                  <a:lnTo>
                    <a:pt x="400634" y="527050"/>
                  </a:lnTo>
                  <a:lnTo>
                    <a:pt x="396798" y="530860"/>
                  </a:lnTo>
                  <a:lnTo>
                    <a:pt x="395782" y="532130"/>
                  </a:lnTo>
                  <a:lnTo>
                    <a:pt x="394487" y="533400"/>
                  </a:lnTo>
                  <a:lnTo>
                    <a:pt x="393611" y="535940"/>
                  </a:lnTo>
                  <a:lnTo>
                    <a:pt x="393674" y="537210"/>
                  </a:lnTo>
                  <a:lnTo>
                    <a:pt x="394347" y="538480"/>
                  </a:lnTo>
                  <a:lnTo>
                    <a:pt x="395058" y="541020"/>
                  </a:lnTo>
                  <a:lnTo>
                    <a:pt x="422465" y="567690"/>
                  </a:lnTo>
                  <a:lnTo>
                    <a:pt x="431723" y="567690"/>
                  </a:lnTo>
                  <a:lnTo>
                    <a:pt x="437908" y="566420"/>
                  </a:lnTo>
                  <a:lnTo>
                    <a:pt x="440867" y="563880"/>
                  </a:lnTo>
                  <a:lnTo>
                    <a:pt x="445388" y="560070"/>
                  </a:lnTo>
                  <a:lnTo>
                    <a:pt x="446862" y="557530"/>
                  </a:lnTo>
                  <a:lnTo>
                    <a:pt x="449414" y="553720"/>
                  </a:lnTo>
                  <a:lnTo>
                    <a:pt x="452005" y="546100"/>
                  </a:lnTo>
                  <a:lnTo>
                    <a:pt x="454520" y="539750"/>
                  </a:lnTo>
                  <a:lnTo>
                    <a:pt x="422198" y="539750"/>
                  </a:lnTo>
                  <a:lnTo>
                    <a:pt x="420484" y="538480"/>
                  </a:lnTo>
                  <a:lnTo>
                    <a:pt x="406755" y="524510"/>
                  </a:lnTo>
                  <a:close/>
                </a:path>
                <a:path w="592455" h="567689">
                  <a:moveTo>
                    <a:pt x="494664" y="552450"/>
                  </a:moveTo>
                  <a:lnTo>
                    <a:pt x="477875" y="552450"/>
                  </a:lnTo>
                  <a:lnTo>
                    <a:pt x="483984" y="554990"/>
                  </a:lnTo>
                  <a:lnTo>
                    <a:pt x="491832" y="554990"/>
                  </a:lnTo>
                  <a:lnTo>
                    <a:pt x="492747" y="553720"/>
                  </a:lnTo>
                  <a:lnTo>
                    <a:pt x="494664" y="552450"/>
                  </a:lnTo>
                  <a:close/>
                </a:path>
                <a:path w="592455" h="567689">
                  <a:moveTo>
                    <a:pt x="507352" y="539750"/>
                  </a:moveTo>
                  <a:lnTo>
                    <a:pt x="454520" y="539750"/>
                  </a:lnTo>
                  <a:lnTo>
                    <a:pt x="456806" y="542290"/>
                  </a:lnTo>
                  <a:lnTo>
                    <a:pt x="459371" y="543560"/>
                  </a:lnTo>
                  <a:lnTo>
                    <a:pt x="465112" y="547370"/>
                  </a:lnTo>
                  <a:lnTo>
                    <a:pt x="468172" y="548640"/>
                  </a:lnTo>
                  <a:lnTo>
                    <a:pt x="474713" y="552450"/>
                  </a:lnTo>
                  <a:lnTo>
                    <a:pt x="495731" y="552450"/>
                  </a:lnTo>
                  <a:lnTo>
                    <a:pt x="498081" y="549910"/>
                  </a:lnTo>
                  <a:lnTo>
                    <a:pt x="499440" y="548640"/>
                  </a:lnTo>
                  <a:lnTo>
                    <a:pt x="503224" y="544830"/>
                  </a:lnTo>
                  <a:lnTo>
                    <a:pt x="504939" y="543560"/>
                  </a:lnTo>
                  <a:lnTo>
                    <a:pt x="507352" y="539750"/>
                  </a:lnTo>
                  <a:close/>
                </a:path>
                <a:path w="592455" h="567689">
                  <a:moveTo>
                    <a:pt x="530656" y="387350"/>
                  </a:moveTo>
                  <a:lnTo>
                    <a:pt x="507806" y="387350"/>
                  </a:lnTo>
                  <a:lnTo>
                    <a:pt x="484200" y="394970"/>
                  </a:lnTo>
                  <a:lnTo>
                    <a:pt x="452920" y="417830"/>
                  </a:lnTo>
                  <a:lnTo>
                    <a:pt x="426926" y="455930"/>
                  </a:lnTo>
                  <a:lnTo>
                    <a:pt x="421551" y="485140"/>
                  </a:lnTo>
                  <a:lnTo>
                    <a:pt x="422655" y="494030"/>
                  </a:lnTo>
                  <a:lnTo>
                    <a:pt x="427989" y="508000"/>
                  </a:lnTo>
                  <a:lnTo>
                    <a:pt x="431634" y="515620"/>
                  </a:lnTo>
                  <a:lnTo>
                    <a:pt x="436244" y="520700"/>
                  </a:lnTo>
                  <a:lnTo>
                    <a:pt x="431672" y="532130"/>
                  </a:lnTo>
                  <a:lnTo>
                    <a:pt x="429844" y="535940"/>
                  </a:lnTo>
                  <a:lnTo>
                    <a:pt x="429158" y="537210"/>
                  </a:lnTo>
                  <a:lnTo>
                    <a:pt x="427050" y="539750"/>
                  </a:lnTo>
                  <a:lnTo>
                    <a:pt x="508215" y="539750"/>
                  </a:lnTo>
                  <a:lnTo>
                    <a:pt x="509206" y="537210"/>
                  </a:lnTo>
                  <a:lnTo>
                    <a:pt x="509397" y="535940"/>
                  </a:lnTo>
                  <a:lnTo>
                    <a:pt x="509142" y="534670"/>
                  </a:lnTo>
                  <a:lnTo>
                    <a:pt x="508774" y="534670"/>
                  </a:lnTo>
                  <a:lnTo>
                    <a:pt x="507364" y="533400"/>
                  </a:lnTo>
                  <a:lnTo>
                    <a:pt x="505739" y="532130"/>
                  </a:lnTo>
                  <a:lnTo>
                    <a:pt x="500875" y="532130"/>
                  </a:lnTo>
                  <a:lnTo>
                    <a:pt x="497878" y="530860"/>
                  </a:lnTo>
                  <a:lnTo>
                    <a:pt x="490778" y="528320"/>
                  </a:lnTo>
                  <a:lnTo>
                    <a:pt x="486917" y="527050"/>
                  </a:lnTo>
                  <a:lnTo>
                    <a:pt x="474370" y="519430"/>
                  </a:lnTo>
                  <a:lnTo>
                    <a:pt x="465505" y="510540"/>
                  </a:lnTo>
                  <a:lnTo>
                    <a:pt x="462064" y="505460"/>
                  </a:lnTo>
                  <a:lnTo>
                    <a:pt x="457771" y="494030"/>
                  </a:lnTo>
                  <a:lnTo>
                    <a:pt x="457034" y="488950"/>
                  </a:lnTo>
                  <a:lnTo>
                    <a:pt x="458368" y="476250"/>
                  </a:lnTo>
                  <a:lnTo>
                    <a:pt x="480453" y="443230"/>
                  </a:lnTo>
                  <a:lnTo>
                    <a:pt x="512711" y="421640"/>
                  </a:lnTo>
                  <a:lnTo>
                    <a:pt x="525183" y="420370"/>
                  </a:lnTo>
                  <a:lnTo>
                    <a:pt x="579873" y="420370"/>
                  </a:lnTo>
                  <a:lnTo>
                    <a:pt x="578192" y="417830"/>
                  </a:lnTo>
                  <a:lnTo>
                    <a:pt x="545287" y="392430"/>
                  </a:lnTo>
                  <a:lnTo>
                    <a:pt x="530656" y="387350"/>
                  </a:lnTo>
                  <a:close/>
                </a:path>
                <a:path w="592455" h="567689">
                  <a:moveTo>
                    <a:pt x="579873" y="420370"/>
                  </a:moveTo>
                  <a:lnTo>
                    <a:pt x="531139" y="420370"/>
                  </a:lnTo>
                  <a:lnTo>
                    <a:pt x="542493" y="424180"/>
                  </a:lnTo>
                  <a:lnTo>
                    <a:pt x="547700" y="427990"/>
                  </a:lnTo>
                  <a:lnTo>
                    <a:pt x="567893" y="463550"/>
                  </a:lnTo>
                  <a:lnTo>
                    <a:pt x="568566" y="468630"/>
                  </a:lnTo>
                  <a:lnTo>
                    <a:pt x="569188" y="469900"/>
                  </a:lnTo>
                  <a:lnTo>
                    <a:pt x="570661" y="471170"/>
                  </a:lnTo>
                  <a:lnTo>
                    <a:pt x="571347" y="472440"/>
                  </a:lnTo>
                  <a:lnTo>
                    <a:pt x="572947" y="472440"/>
                  </a:lnTo>
                  <a:lnTo>
                    <a:pt x="573913" y="471170"/>
                  </a:lnTo>
                  <a:lnTo>
                    <a:pt x="576135" y="471170"/>
                  </a:lnTo>
                  <a:lnTo>
                    <a:pt x="577405" y="469900"/>
                  </a:lnTo>
                  <a:lnTo>
                    <a:pt x="580250" y="467360"/>
                  </a:lnTo>
                  <a:lnTo>
                    <a:pt x="581888" y="466090"/>
                  </a:lnTo>
                  <a:lnTo>
                    <a:pt x="585482" y="462280"/>
                  </a:lnTo>
                  <a:lnTo>
                    <a:pt x="586892" y="461010"/>
                  </a:lnTo>
                  <a:lnTo>
                    <a:pt x="589051" y="458470"/>
                  </a:lnTo>
                  <a:lnTo>
                    <a:pt x="589940" y="457200"/>
                  </a:lnTo>
                  <a:lnTo>
                    <a:pt x="591299" y="454660"/>
                  </a:lnTo>
                  <a:lnTo>
                    <a:pt x="591769" y="454660"/>
                  </a:lnTo>
                  <a:lnTo>
                    <a:pt x="592264" y="452120"/>
                  </a:lnTo>
                  <a:lnTo>
                    <a:pt x="592391" y="450850"/>
                  </a:lnTo>
                  <a:lnTo>
                    <a:pt x="592404" y="448310"/>
                  </a:lnTo>
                  <a:lnTo>
                    <a:pt x="591946" y="445770"/>
                  </a:lnTo>
                  <a:lnTo>
                    <a:pt x="590118" y="439420"/>
                  </a:lnTo>
                  <a:lnTo>
                    <a:pt x="588797" y="435610"/>
                  </a:lnTo>
                  <a:lnTo>
                    <a:pt x="585355" y="427990"/>
                  </a:lnTo>
                  <a:lnTo>
                    <a:pt x="583234" y="425450"/>
                  </a:lnTo>
                  <a:lnTo>
                    <a:pt x="579873" y="420370"/>
                  </a:lnTo>
                  <a:close/>
                </a:path>
                <a:path w="592455" h="567689">
                  <a:moveTo>
                    <a:pt x="373140" y="363220"/>
                  </a:moveTo>
                  <a:lnTo>
                    <a:pt x="336473" y="363220"/>
                  </a:lnTo>
                  <a:lnTo>
                    <a:pt x="381355" y="408940"/>
                  </a:lnTo>
                  <a:lnTo>
                    <a:pt x="365239" y="440690"/>
                  </a:lnTo>
                  <a:lnTo>
                    <a:pt x="364680" y="441960"/>
                  </a:lnTo>
                  <a:lnTo>
                    <a:pt x="364337" y="443230"/>
                  </a:lnTo>
                  <a:lnTo>
                    <a:pt x="364083" y="444500"/>
                  </a:lnTo>
                  <a:lnTo>
                    <a:pt x="364350" y="445770"/>
                  </a:lnTo>
                  <a:lnTo>
                    <a:pt x="365632" y="448310"/>
                  </a:lnTo>
                  <a:lnTo>
                    <a:pt x="366788" y="449580"/>
                  </a:lnTo>
                  <a:lnTo>
                    <a:pt x="370116" y="453390"/>
                  </a:lnTo>
                  <a:lnTo>
                    <a:pt x="372516" y="455930"/>
                  </a:lnTo>
                  <a:lnTo>
                    <a:pt x="378663" y="462280"/>
                  </a:lnTo>
                  <a:lnTo>
                    <a:pt x="381114" y="463550"/>
                  </a:lnTo>
                  <a:lnTo>
                    <a:pt x="384873" y="467360"/>
                  </a:lnTo>
                  <a:lnTo>
                    <a:pt x="386473" y="468630"/>
                  </a:lnTo>
                  <a:lnTo>
                    <a:pt x="389127" y="468630"/>
                  </a:lnTo>
                  <a:lnTo>
                    <a:pt x="390347" y="467360"/>
                  </a:lnTo>
                  <a:lnTo>
                    <a:pt x="392582" y="464820"/>
                  </a:lnTo>
                  <a:lnTo>
                    <a:pt x="393890" y="462280"/>
                  </a:lnTo>
                  <a:lnTo>
                    <a:pt x="395376" y="459740"/>
                  </a:lnTo>
                  <a:lnTo>
                    <a:pt x="431707" y="384810"/>
                  </a:lnTo>
                  <a:lnTo>
                    <a:pt x="394474" y="384810"/>
                  </a:lnTo>
                  <a:lnTo>
                    <a:pt x="373140" y="363220"/>
                  </a:lnTo>
                  <a:close/>
                </a:path>
                <a:path w="592455" h="567689">
                  <a:moveTo>
                    <a:pt x="464959" y="316230"/>
                  </a:moveTo>
                  <a:lnTo>
                    <a:pt x="428663" y="316230"/>
                  </a:lnTo>
                  <a:lnTo>
                    <a:pt x="394474" y="384810"/>
                  </a:lnTo>
                  <a:lnTo>
                    <a:pt x="431707" y="384810"/>
                  </a:lnTo>
                  <a:lnTo>
                    <a:pt x="464959" y="316230"/>
                  </a:lnTo>
                  <a:close/>
                </a:path>
                <a:path w="592455" h="567689">
                  <a:moveTo>
                    <a:pt x="436892" y="280670"/>
                  </a:moveTo>
                  <a:lnTo>
                    <a:pt x="434606" y="281940"/>
                  </a:lnTo>
                  <a:lnTo>
                    <a:pt x="433323" y="281940"/>
                  </a:lnTo>
                  <a:lnTo>
                    <a:pt x="285534" y="353060"/>
                  </a:lnTo>
                  <a:lnTo>
                    <a:pt x="283336" y="354330"/>
                  </a:lnTo>
                  <a:lnTo>
                    <a:pt x="280365" y="356870"/>
                  </a:lnTo>
                  <a:lnTo>
                    <a:pt x="279577" y="356870"/>
                  </a:lnTo>
                  <a:lnTo>
                    <a:pt x="279488" y="359410"/>
                  </a:lnTo>
                  <a:lnTo>
                    <a:pt x="279387" y="360680"/>
                  </a:lnTo>
                  <a:lnTo>
                    <a:pt x="280047" y="361950"/>
                  </a:lnTo>
                  <a:lnTo>
                    <a:pt x="282879" y="365760"/>
                  </a:lnTo>
                  <a:lnTo>
                    <a:pt x="285000" y="367030"/>
                  </a:lnTo>
                  <a:lnTo>
                    <a:pt x="290474" y="373380"/>
                  </a:lnTo>
                  <a:lnTo>
                    <a:pt x="292684" y="374650"/>
                  </a:lnTo>
                  <a:lnTo>
                    <a:pt x="296189" y="378460"/>
                  </a:lnTo>
                  <a:lnTo>
                    <a:pt x="297688" y="379730"/>
                  </a:lnTo>
                  <a:lnTo>
                    <a:pt x="300151" y="381000"/>
                  </a:lnTo>
                  <a:lnTo>
                    <a:pt x="301256" y="381000"/>
                  </a:lnTo>
                  <a:lnTo>
                    <a:pt x="303237" y="379730"/>
                  </a:lnTo>
                  <a:lnTo>
                    <a:pt x="305396" y="379730"/>
                  </a:lnTo>
                  <a:lnTo>
                    <a:pt x="336473" y="363220"/>
                  </a:lnTo>
                  <a:lnTo>
                    <a:pt x="373140" y="363220"/>
                  </a:lnTo>
                  <a:lnTo>
                    <a:pt x="360591" y="350520"/>
                  </a:lnTo>
                  <a:lnTo>
                    <a:pt x="428663" y="316230"/>
                  </a:lnTo>
                  <a:lnTo>
                    <a:pt x="464959" y="316230"/>
                  </a:lnTo>
                  <a:lnTo>
                    <a:pt x="465772" y="314960"/>
                  </a:lnTo>
                  <a:lnTo>
                    <a:pt x="466255" y="313690"/>
                  </a:lnTo>
                  <a:lnTo>
                    <a:pt x="466559" y="311150"/>
                  </a:lnTo>
                  <a:lnTo>
                    <a:pt x="466216" y="309880"/>
                  </a:lnTo>
                  <a:lnTo>
                    <a:pt x="464489" y="306070"/>
                  </a:lnTo>
                  <a:lnTo>
                    <a:pt x="463029" y="304800"/>
                  </a:lnTo>
                  <a:lnTo>
                    <a:pt x="458914" y="299720"/>
                  </a:lnTo>
                  <a:lnTo>
                    <a:pt x="456069" y="297180"/>
                  </a:lnTo>
                  <a:lnTo>
                    <a:pt x="449287" y="290830"/>
                  </a:lnTo>
                  <a:lnTo>
                    <a:pt x="446722" y="288290"/>
                  </a:lnTo>
                  <a:lnTo>
                    <a:pt x="442722" y="284480"/>
                  </a:lnTo>
                  <a:lnTo>
                    <a:pt x="441007" y="283210"/>
                  </a:lnTo>
                  <a:lnTo>
                    <a:pt x="438175" y="281940"/>
                  </a:lnTo>
                  <a:lnTo>
                    <a:pt x="436892" y="280670"/>
                  </a:lnTo>
                  <a:close/>
                </a:path>
                <a:path w="592455" h="567689">
                  <a:moveTo>
                    <a:pt x="376563" y="219539"/>
                  </a:moveTo>
                  <a:lnTo>
                    <a:pt x="340480" y="219539"/>
                  </a:lnTo>
                  <a:lnTo>
                    <a:pt x="241896" y="317500"/>
                  </a:lnTo>
                  <a:lnTo>
                    <a:pt x="241515" y="318770"/>
                  </a:lnTo>
                  <a:lnTo>
                    <a:pt x="241477" y="321310"/>
                  </a:lnTo>
                  <a:lnTo>
                    <a:pt x="242582" y="323850"/>
                  </a:lnTo>
                  <a:lnTo>
                    <a:pt x="243509" y="325120"/>
                  </a:lnTo>
                  <a:lnTo>
                    <a:pt x="246087" y="327660"/>
                  </a:lnTo>
                  <a:lnTo>
                    <a:pt x="247840" y="330200"/>
                  </a:lnTo>
                  <a:lnTo>
                    <a:pt x="252336" y="335280"/>
                  </a:lnTo>
                  <a:lnTo>
                    <a:pt x="254304" y="336550"/>
                  </a:lnTo>
                  <a:lnTo>
                    <a:pt x="257632" y="339090"/>
                  </a:lnTo>
                  <a:lnTo>
                    <a:pt x="259067" y="340360"/>
                  </a:lnTo>
                  <a:lnTo>
                    <a:pt x="261467" y="341630"/>
                  </a:lnTo>
                  <a:lnTo>
                    <a:pt x="264159" y="341630"/>
                  </a:lnTo>
                  <a:lnTo>
                    <a:pt x="264883" y="340360"/>
                  </a:lnTo>
                  <a:lnTo>
                    <a:pt x="265506" y="340360"/>
                  </a:lnTo>
                  <a:lnTo>
                    <a:pt x="374129" y="232410"/>
                  </a:lnTo>
                  <a:lnTo>
                    <a:pt x="377494" y="222250"/>
                  </a:lnTo>
                  <a:lnTo>
                    <a:pt x="377139" y="220980"/>
                  </a:lnTo>
                  <a:lnTo>
                    <a:pt x="376647" y="219751"/>
                  </a:lnTo>
                  <a:lnTo>
                    <a:pt x="376563" y="219539"/>
                  </a:lnTo>
                  <a:close/>
                </a:path>
                <a:path w="592455" h="567689">
                  <a:moveTo>
                    <a:pt x="277790" y="125384"/>
                  </a:moveTo>
                  <a:lnTo>
                    <a:pt x="247387" y="125384"/>
                  </a:lnTo>
                  <a:lnTo>
                    <a:pt x="182943" y="256540"/>
                  </a:lnTo>
                  <a:lnTo>
                    <a:pt x="182448" y="257810"/>
                  </a:lnTo>
                  <a:lnTo>
                    <a:pt x="182346" y="260350"/>
                  </a:lnTo>
                  <a:lnTo>
                    <a:pt x="182689" y="261620"/>
                  </a:lnTo>
                  <a:lnTo>
                    <a:pt x="183921" y="264160"/>
                  </a:lnTo>
                  <a:lnTo>
                    <a:pt x="184886" y="266700"/>
                  </a:lnTo>
                  <a:lnTo>
                    <a:pt x="187528" y="269240"/>
                  </a:lnTo>
                  <a:lnTo>
                    <a:pt x="189242" y="271780"/>
                  </a:lnTo>
                  <a:lnTo>
                    <a:pt x="193420" y="275590"/>
                  </a:lnTo>
                  <a:lnTo>
                    <a:pt x="195249" y="276860"/>
                  </a:lnTo>
                  <a:lnTo>
                    <a:pt x="198399" y="279400"/>
                  </a:lnTo>
                  <a:lnTo>
                    <a:pt x="199809" y="280670"/>
                  </a:lnTo>
                  <a:lnTo>
                    <a:pt x="202336" y="281940"/>
                  </a:lnTo>
                  <a:lnTo>
                    <a:pt x="203517" y="283210"/>
                  </a:lnTo>
                  <a:lnTo>
                    <a:pt x="205676" y="283210"/>
                  </a:lnTo>
                  <a:lnTo>
                    <a:pt x="206743" y="281940"/>
                  </a:lnTo>
                  <a:lnTo>
                    <a:pt x="207784" y="281940"/>
                  </a:lnTo>
                  <a:lnTo>
                    <a:pt x="296907" y="240030"/>
                  </a:lnTo>
                  <a:lnTo>
                    <a:pt x="227723" y="240030"/>
                  </a:lnTo>
                  <a:lnTo>
                    <a:pt x="227355" y="238760"/>
                  </a:lnTo>
                  <a:lnTo>
                    <a:pt x="273113" y="142240"/>
                  </a:lnTo>
                  <a:lnTo>
                    <a:pt x="274967" y="138430"/>
                  </a:lnTo>
                  <a:lnTo>
                    <a:pt x="276288" y="135890"/>
                  </a:lnTo>
                  <a:lnTo>
                    <a:pt x="277850" y="129540"/>
                  </a:lnTo>
                  <a:lnTo>
                    <a:pt x="278041" y="127000"/>
                  </a:lnTo>
                  <a:lnTo>
                    <a:pt x="277844" y="125730"/>
                  </a:lnTo>
                  <a:lnTo>
                    <a:pt x="277790" y="125384"/>
                  </a:lnTo>
                  <a:close/>
                </a:path>
                <a:path w="592455" h="567689">
                  <a:moveTo>
                    <a:pt x="345224" y="190500"/>
                  </a:moveTo>
                  <a:lnTo>
                    <a:pt x="337908" y="190500"/>
                  </a:lnTo>
                  <a:lnTo>
                    <a:pt x="332409" y="191770"/>
                  </a:lnTo>
                  <a:lnTo>
                    <a:pt x="329323" y="193040"/>
                  </a:lnTo>
                  <a:lnTo>
                    <a:pt x="325932" y="195580"/>
                  </a:lnTo>
                  <a:lnTo>
                    <a:pt x="227723" y="240030"/>
                  </a:lnTo>
                  <a:lnTo>
                    <a:pt x="296907" y="240030"/>
                  </a:lnTo>
                  <a:lnTo>
                    <a:pt x="340480" y="219539"/>
                  </a:lnTo>
                  <a:lnTo>
                    <a:pt x="376563" y="219539"/>
                  </a:lnTo>
                  <a:lnTo>
                    <a:pt x="375615" y="217170"/>
                  </a:lnTo>
                  <a:lnTo>
                    <a:pt x="374395" y="215900"/>
                  </a:lnTo>
                  <a:lnTo>
                    <a:pt x="354114" y="195580"/>
                  </a:lnTo>
                  <a:lnTo>
                    <a:pt x="351878" y="194310"/>
                  </a:lnTo>
                  <a:lnTo>
                    <a:pt x="347497" y="191770"/>
                  </a:lnTo>
                  <a:lnTo>
                    <a:pt x="345224" y="190500"/>
                  </a:lnTo>
                  <a:close/>
                </a:path>
                <a:path w="592455" h="567689">
                  <a:moveTo>
                    <a:pt x="246405" y="88900"/>
                  </a:moveTo>
                  <a:lnTo>
                    <a:pt x="239737" y="88900"/>
                  </a:lnTo>
                  <a:lnTo>
                    <a:pt x="236486" y="90170"/>
                  </a:lnTo>
                  <a:lnTo>
                    <a:pt x="125628" y="200660"/>
                  </a:lnTo>
                  <a:lnTo>
                    <a:pt x="125247" y="201930"/>
                  </a:lnTo>
                  <a:lnTo>
                    <a:pt x="124929" y="203200"/>
                  </a:lnTo>
                  <a:lnTo>
                    <a:pt x="125145" y="204470"/>
                  </a:lnTo>
                  <a:lnTo>
                    <a:pt x="126301" y="207010"/>
                  </a:lnTo>
                  <a:lnTo>
                    <a:pt x="127241" y="208280"/>
                  </a:lnTo>
                  <a:lnTo>
                    <a:pt x="129832" y="210820"/>
                  </a:lnTo>
                  <a:lnTo>
                    <a:pt x="131584" y="213360"/>
                  </a:lnTo>
                  <a:lnTo>
                    <a:pt x="136080" y="218440"/>
                  </a:lnTo>
                  <a:lnTo>
                    <a:pt x="138089" y="219751"/>
                  </a:lnTo>
                  <a:lnTo>
                    <a:pt x="141300" y="222250"/>
                  </a:lnTo>
                  <a:lnTo>
                    <a:pt x="142735" y="223520"/>
                  </a:lnTo>
                  <a:lnTo>
                    <a:pt x="145199" y="224790"/>
                  </a:lnTo>
                  <a:lnTo>
                    <a:pt x="147891" y="224790"/>
                  </a:lnTo>
                  <a:lnTo>
                    <a:pt x="148628" y="223520"/>
                  </a:lnTo>
                  <a:lnTo>
                    <a:pt x="247387" y="125384"/>
                  </a:lnTo>
                  <a:lnTo>
                    <a:pt x="277790" y="125384"/>
                  </a:lnTo>
                  <a:lnTo>
                    <a:pt x="277253" y="121920"/>
                  </a:lnTo>
                  <a:lnTo>
                    <a:pt x="276275" y="119380"/>
                  </a:lnTo>
                  <a:lnTo>
                    <a:pt x="273138" y="114300"/>
                  </a:lnTo>
                  <a:lnTo>
                    <a:pt x="270941" y="111760"/>
                  </a:lnTo>
                  <a:lnTo>
                    <a:pt x="249453" y="90170"/>
                  </a:lnTo>
                  <a:lnTo>
                    <a:pt x="246405" y="88900"/>
                  </a:lnTo>
                  <a:close/>
                </a:path>
                <a:path w="592455" h="567689">
                  <a:moveTo>
                    <a:pt x="95008" y="82550"/>
                  </a:moveTo>
                  <a:lnTo>
                    <a:pt x="57086" y="82550"/>
                  </a:lnTo>
                  <a:lnTo>
                    <a:pt x="101968" y="127000"/>
                  </a:lnTo>
                  <a:lnTo>
                    <a:pt x="85851" y="160020"/>
                  </a:lnTo>
                  <a:lnTo>
                    <a:pt x="85293" y="161290"/>
                  </a:lnTo>
                  <a:lnTo>
                    <a:pt x="84950" y="161290"/>
                  </a:lnTo>
                  <a:lnTo>
                    <a:pt x="84696" y="163830"/>
                  </a:lnTo>
                  <a:lnTo>
                    <a:pt x="84962" y="163830"/>
                  </a:lnTo>
                  <a:lnTo>
                    <a:pt x="86245" y="166370"/>
                  </a:lnTo>
                  <a:lnTo>
                    <a:pt x="87401" y="168910"/>
                  </a:lnTo>
                  <a:lnTo>
                    <a:pt x="90728" y="172720"/>
                  </a:lnTo>
                  <a:lnTo>
                    <a:pt x="93129" y="173990"/>
                  </a:lnTo>
                  <a:lnTo>
                    <a:pt x="101726" y="182880"/>
                  </a:lnTo>
                  <a:lnTo>
                    <a:pt x="105486" y="186690"/>
                  </a:lnTo>
                  <a:lnTo>
                    <a:pt x="110959" y="186690"/>
                  </a:lnTo>
                  <a:lnTo>
                    <a:pt x="113195" y="182880"/>
                  </a:lnTo>
                  <a:lnTo>
                    <a:pt x="114503" y="181610"/>
                  </a:lnTo>
                  <a:lnTo>
                    <a:pt x="115989" y="177800"/>
                  </a:lnTo>
                  <a:lnTo>
                    <a:pt x="152644" y="102870"/>
                  </a:lnTo>
                  <a:lnTo>
                    <a:pt x="115087" y="102870"/>
                  </a:lnTo>
                  <a:lnTo>
                    <a:pt x="95008" y="82550"/>
                  </a:lnTo>
                  <a:close/>
                </a:path>
                <a:path w="592455" h="567689">
                  <a:moveTo>
                    <a:pt x="185572" y="35560"/>
                  </a:moveTo>
                  <a:lnTo>
                    <a:pt x="149275" y="35560"/>
                  </a:lnTo>
                  <a:lnTo>
                    <a:pt x="115087" y="102870"/>
                  </a:lnTo>
                  <a:lnTo>
                    <a:pt x="152644" y="102870"/>
                  </a:lnTo>
                  <a:lnTo>
                    <a:pt x="185572" y="35560"/>
                  </a:lnTo>
                  <a:close/>
                </a:path>
                <a:path w="592455" h="567689">
                  <a:moveTo>
                    <a:pt x="158788" y="0"/>
                  </a:moveTo>
                  <a:lnTo>
                    <a:pt x="155219" y="0"/>
                  </a:lnTo>
                  <a:lnTo>
                    <a:pt x="153936" y="1270"/>
                  </a:lnTo>
                  <a:lnTo>
                    <a:pt x="6146" y="72390"/>
                  </a:lnTo>
                  <a:lnTo>
                    <a:pt x="3949" y="73660"/>
                  </a:lnTo>
                  <a:lnTo>
                    <a:pt x="977" y="74930"/>
                  </a:lnTo>
                  <a:lnTo>
                    <a:pt x="190" y="76200"/>
                  </a:lnTo>
                  <a:lnTo>
                    <a:pt x="101" y="77470"/>
                  </a:lnTo>
                  <a:lnTo>
                    <a:pt x="0" y="78740"/>
                  </a:lnTo>
                  <a:lnTo>
                    <a:pt x="660" y="81280"/>
                  </a:lnTo>
                  <a:lnTo>
                    <a:pt x="3492" y="83820"/>
                  </a:lnTo>
                  <a:lnTo>
                    <a:pt x="5613" y="86360"/>
                  </a:lnTo>
                  <a:lnTo>
                    <a:pt x="11087" y="92710"/>
                  </a:lnTo>
                  <a:lnTo>
                    <a:pt x="13296" y="93980"/>
                  </a:lnTo>
                  <a:lnTo>
                    <a:pt x="16802" y="97790"/>
                  </a:lnTo>
                  <a:lnTo>
                    <a:pt x="18300" y="97790"/>
                  </a:lnTo>
                  <a:lnTo>
                    <a:pt x="20764" y="99060"/>
                  </a:lnTo>
                  <a:lnTo>
                    <a:pt x="24904" y="99060"/>
                  </a:lnTo>
                  <a:lnTo>
                    <a:pt x="26009" y="97790"/>
                  </a:lnTo>
                  <a:lnTo>
                    <a:pt x="57086" y="82550"/>
                  </a:lnTo>
                  <a:lnTo>
                    <a:pt x="95008" y="82550"/>
                  </a:lnTo>
                  <a:lnTo>
                    <a:pt x="81203" y="68580"/>
                  </a:lnTo>
                  <a:lnTo>
                    <a:pt x="149275" y="35560"/>
                  </a:lnTo>
                  <a:lnTo>
                    <a:pt x="185572" y="35560"/>
                  </a:lnTo>
                  <a:lnTo>
                    <a:pt x="186385" y="34290"/>
                  </a:lnTo>
                  <a:lnTo>
                    <a:pt x="186867" y="31750"/>
                  </a:lnTo>
                  <a:lnTo>
                    <a:pt x="187185" y="30480"/>
                  </a:lnTo>
                  <a:lnTo>
                    <a:pt x="186829" y="27940"/>
                  </a:lnTo>
                  <a:lnTo>
                    <a:pt x="185115" y="25400"/>
                  </a:lnTo>
                  <a:lnTo>
                    <a:pt x="183641" y="24130"/>
                  </a:lnTo>
                  <a:lnTo>
                    <a:pt x="179527" y="19050"/>
                  </a:lnTo>
                  <a:lnTo>
                    <a:pt x="176682" y="16510"/>
                  </a:lnTo>
                  <a:lnTo>
                    <a:pt x="169900" y="8890"/>
                  </a:lnTo>
                  <a:lnTo>
                    <a:pt x="167335" y="6350"/>
                  </a:lnTo>
                  <a:lnTo>
                    <a:pt x="163334" y="2540"/>
                  </a:lnTo>
                  <a:lnTo>
                    <a:pt x="161620" y="1270"/>
                  </a:lnTo>
                  <a:lnTo>
                    <a:pt x="1587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2627" y="3942308"/>
              <a:ext cx="748030" cy="800100"/>
            </a:xfrm>
            <a:custGeom>
              <a:avLst/>
              <a:gdLst/>
              <a:ahLst/>
              <a:cxnLst/>
              <a:rect l="l" t="t" r="r" b="b"/>
              <a:pathLst>
                <a:path w="748030" h="800100">
                  <a:moveTo>
                    <a:pt x="22644" y="670560"/>
                  </a:moveTo>
                  <a:lnTo>
                    <a:pt x="19138" y="670560"/>
                  </a:lnTo>
                  <a:lnTo>
                    <a:pt x="16852" y="671829"/>
                  </a:lnTo>
                  <a:lnTo>
                    <a:pt x="15481" y="673099"/>
                  </a:lnTo>
                  <a:lnTo>
                    <a:pt x="12293" y="675639"/>
                  </a:lnTo>
                  <a:lnTo>
                    <a:pt x="10439" y="676910"/>
                  </a:lnTo>
                  <a:lnTo>
                    <a:pt x="6172" y="681989"/>
                  </a:lnTo>
                  <a:lnTo>
                    <a:pt x="4483" y="684529"/>
                  </a:lnTo>
                  <a:lnTo>
                    <a:pt x="2070" y="687069"/>
                  </a:lnTo>
                  <a:lnTo>
                    <a:pt x="1206" y="688339"/>
                  </a:lnTo>
                  <a:lnTo>
                    <a:pt x="165" y="690879"/>
                  </a:lnTo>
                  <a:lnTo>
                    <a:pt x="0" y="692149"/>
                  </a:lnTo>
                  <a:lnTo>
                    <a:pt x="812" y="694689"/>
                  </a:lnTo>
                  <a:lnTo>
                    <a:pt x="1460" y="694689"/>
                  </a:lnTo>
                  <a:lnTo>
                    <a:pt x="115265" y="797559"/>
                  </a:lnTo>
                  <a:lnTo>
                    <a:pt x="116890" y="798829"/>
                  </a:lnTo>
                  <a:lnTo>
                    <a:pt x="120180" y="800099"/>
                  </a:lnTo>
                  <a:lnTo>
                    <a:pt x="126618" y="800099"/>
                  </a:lnTo>
                  <a:lnTo>
                    <a:pt x="154609" y="769619"/>
                  </a:lnTo>
                  <a:lnTo>
                    <a:pt x="155250" y="763581"/>
                  </a:lnTo>
                  <a:lnTo>
                    <a:pt x="126089" y="763581"/>
                  </a:lnTo>
                  <a:lnTo>
                    <a:pt x="22644" y="670560"/>
                  </a:lnTo>
                  <a:close/>
                </a:path>
                <a:path w="748030" h="800100">
                  <a:moveTo>
                    <a:pt x="80035" y="608329"/>
                  </a:moveTo>
                  <a:lnTo>
                    <a:pt x="74929" y="608329"/>
                  </a:lnTo>
                  <a:lnTo>
                    <a:pt x="72402" y="609599"/>
                  </a:lnTo>
                  <a:lnTo>
                    <a:pt x="70992" y="610869"/>
                  </a:lnTo>
                  <a:lnTo>
                    <a:pt x="67868" y="613410"/>
                  </a:lnTo>
                  <a:lnTo>
                    <a:pt x="66090" y="615949"/>
                  </a:lnTo>
                  <a:lnTo>
                    <a:pt x="62115" y="619760"/>
                  </a:lnTo>
                  <a:lnTo>
                    <a:pt x="60464" y="622299"/>
                  </a:lnTo>
                  <a:lnTo>
                    <a:pt x="57861" y="624839"/>
                  </a:lnTo>
                  <a:lnTo>
                    <a:pt x="56908" y="626110"/>
                  </a:lnTo>
                  <a:lnTo>
                    <a:pt x="55752" y="628649"/>
                  </a:lnTo>
                  <a:lnTo>
                    <a:pt x="55473" y="629919"/>
                  </a:lnTo>
                  <a:lnTo>
                    <a:pt x="55524" y="632460"/>
                  </a:lnTo>
                  <a:lnTo>
                    <a:pt x="55841" y="633729"/>
                  </a:lnTo>
                  <a:lnTo>
                    <a:pt x="56451" y="634999"/>
                  </a:lnTo>
                  <a:lnTo>
                    <a:pt x="126089" y="763581"/>
                  </a:lnTo>
                  <a:lnTo>
                    <a:pt x="155250" y="763581"/>
                  </a:lnTo>
                  <a:lnTo>
                    <a:pt x="155270" y="761999"/>
                  </a:lnTo>
                  <a:lnTo>
                    <a:pt x="154787" y="759459"/>
                  </a:lnTo>
                  <a:lnTo>
                    <a:pt x="151371" y="750569"/>
                  </a:lnTo>
                  <a:lnTo>
                    <a:pt x="149402" y="748029"/>
                  </a:lnTo>
                  <a:lnTo>
                    <a:pt x="100012" y="651510"/>
                  </a:lnTo>
                  <a:lnTo>
                    <a:pt x="181345" y="651510"/>
                  </a:lnTo>
                  <a:lnTo>
                    <a:pt x="80035" y="608329"/>
                  </a:lnTo>
                  <a:close/>
                </a:path>
                <a:path w="748030" h="800100">
                  <a:moveTo>
                    <a:pt x="181345" y="651510"/>
                  </a:moveTo>
                  <a:lnTo>
                    <a:pt x="100368" y="651510"/>
                  </a:lnTo>
                  <a:lnTo>
                    <a:pt x="199936" y="692149"/>
                  </a:lnTo>
                  <a:lnTo>
                    <a:pt x="203352" y="693419"/>
                  </a:lnTo>
                  <a:lnTo>
                    <a:pt x="206463" y="694689"/>
                  </a:lnTo>
                  <a:lnTo>
                    <a:pt x="212026" y="695960"/>
                  </a:lnTo>
                  <a:lnTo>
                    <a:pt x="214693" y="695960"/>
                  </a:lnTo>
                  <a:lnTo>
                    <a:pt x="249896" y="665624"/>
                  </a:lnTo>
                  <a:lnTo>
                    <a:pt x="214460" y="665624"/>
                  </a:lnTo>
                  <a:lnTo>
                    <a:pt x="181345" y="651510"/>
                  </a:lnTo>
                  <a:close/>
                </a:path>
                <a:path w="748030" h="800100">
                  <a:moveTo>
                    <a:pt x="133032" y="547369"/>
                  </a:moveTo>
                  <a:lnTo>
                    <a:pt x="129603" y="547369"/>
                  </a:lnTo>
                  <a:lnTo>
                    <a:pt x="127253" y="548639"/>
                  </a:lnTo>
                  <a:lnTo>
                    <a:pt x="125869" y="549910"/>
                  </a:lnTo>
                  <a:lnTo>
                    <a:pt x="122681" y="552449"/>
                  </a:lnTo>
                  <a:lnTo>
                    <a:pt x="120827" y="554989"/>
                  </a:lnTo>
                  <a:lnTo>
                    <a:pt x="116560" y="558799"/>
                  </a:lnTo>
                  <a:lnTo>
                    <a:pt x="114884" y="561339"/>
                  </a:lnTo>
                  <a:lnTo>
                    <a:pt x="112534" y="565149"/>
                  </a:lnTo>
                  <a:lnTo>
                    <a:pt x="111671" y="566419"/>
                  </a:lnTo>
                  <a:lnTo>
                    <a:pt x="110566" y="568960"/>
                  </a:lnTo>
                  <a:lnTo>
                    <a:pt x="110388" y="570229"/>
                  </a:lnTo>
                  <a:lnTo>
                    <a:pt x="111201" y="572769"/>
                  </a:lnTo>
                  <a:lnTo>
                    <a:pt x="214460" y="665624"/>
                  </a:lnTo>
                  <a:lnTo>
                    <a:pt x="249896" y="665624"/>
                  </a:lnTo>
                  <a:lnTo>
                    <a:pt x="250011" y="665495"/>
                  </a:lnTo>
                  <a:lnTo>
                    <a:pt x="251256" y="662939"/>
                  </a:lnTo>
                  <a:lnTo>
                    <a:pt x="250901" y="655319"/>
                  </a:lnTo>
                  <a:lnTo>
                    <a:pt x="249161" y="652779"/>
                  </a:lnTo>
                  <a:lnTo>
                    <a:pt x="133032" y="547369"/>
                  </a:lnTo>
                  <a:close/>
                </a:path>
                <a:path w="748030" h="800100">
                  <a:moveTo>
                    <a:pt x="171856" y="505459"/>
                  </a:moveTo>
                  <a:lnTo>
                    <a:pt x="167043" y="505459"/>
                  </a:lnTo>
                  <a:lnTo>
                    <a:pt x="164706" y="506729"/>
                  </a:lnTo>
                  <a:lnTo>
                    <a:pt x="145656" y="528319"/>
                  </a:lnTo>
                  <a:lnTo>
                    <a:pt x="145732" y="530860"/>
                  </a:lnTo>
                  <a:lnTo>
                    <a:pt x="146519" y="532129"/>
                  </a:lnTo>
                  <a:lnTo>
                    <a:pt x="149593" y="534669"/>
                  </a:lnTo>
                  <a:lnTo>
                    <a:pt x="151879" y="535939"/>
                  </a:lnTo>
                  <a:lnTo>
                    <a:pt x="301586" y="598169"/>
                  </a:lnTo>
                  <a:lnTo>
                    <a:pt x="303174" y="599439"/>
                  </a:lnTo>
                  <a:lnTo>
                    <a:pt x="305777" y="599439"/>
                  </a:lnTo>
                  <a:lnTo>
                    <a:pt x="306984" y="600710"/>
                  </a:lnTo>
                  <a:lnTo>
                    <a:pt x="308343" y="599439"/>
                  </a:lnTo>
                  <a:lnTo>
                    <a:pt x="311327" y="598169"/>
                  </a:lnTo>
                  <a:lnTo>
                    <a:pt x="313156" y="595629"/>
                  </a:lnTo>
                  <a:lnTo>
                    <a:pt x="317436" y="591819"/>
                  </a:lnTo>
                  <a:lnTo>
                    <a:pt x="320230" y="589279"/>
                  </a:lnTo>
                  <a:lnTo>
                    <a:pt x="326669" y="581660"/>
                  </a:lnTo>
                  <a:lnTo>
                    <a:pt x="329006" y="579119"/>
                  </a:lnTo>
                  <a:lnTo>
                    <a:pt x="332435" y="575310"/>
                  </a:lnTo>
                  <a:lnTo>
                    <a:pt x="333628" y="572769"/>
                  </a:lnTo>
                  <a:lnTo>
                    <a:pt x="334962" y="570229"/>
                  </a:lnTo>
                  <a:lnTo>
                    <a:pt x="335191" y="568960"/>
                  </a:lnTo>
                  <a:lnTo>
                    <a:pt x="334759" y="566419"/>
                  </a:lnTo>
                  <a:lnTo>
                    <a:pt x="334276" y="565149"/>
                  </a:lnTo>
                  <a:lnTo>
                    <a:pt x="332878" y="562610"/>
                  </a:lnTo>
                  <a:lnTo>
                    <a:pt x="299326" y="562610"/>
                  </a:lnTo>
                  <a:lnTo>
                    <a:pt x="229781" y="532129"/>
                  </a:lnTo>
                  <a:lnTo>
                    <a:pt x="240121" y="520699"/>
                  </a:lnTo>
                  <a:lnTo>
                    <a:pt x="204774" y="520699"/>
                  </a:lnTo>
                  <a:lnTo>
                    <a:pt x="171856" y="505459"/>
                  </a:lnTo>
                  <a:close/>
                </a:path>
                <a:path w="748030" h="800100">
                  <a:moveTo>
                    <a:pt x="296521" y="496569"/>
                  </a:moveTo>
                  <a:lnTo>
                    <a:pt x="261950" y="496569"/>
                  </a:lnTo>
                  <a:lnTo>
                    <a:pt x="299326" y="562610"/>
                  </a:lnTo>
                  <a:lnTo>
                    <a:pt x="332878" y="562610"/>
                  </a:lnTo>
                  <a:lnTo>
                    <a:pt x="296521" y="496569"/>
                  </a:lnTo>
                  <a:close/>
                </a:path>
                <a:path w="748030" h="800100">
                  <a:moveTo>
                    <a:pt x="247586" y="415289"/>
                  </a:moveTo>
                  <a:lnTo>
                    <a:pt x="246062" y="416559"/>
                  </a:lnTo>
                  <a:lnTo>
                    <a:pt x="242633" y="419099"/>
                  </a:lnTo>
                  <a:lnTo>
                    <a:pt x="240436" y="421639"/>
                  </a:lnTo>
                  <a:lnTo>
                    <a:pt x="235229" y="427989"/>
                  </a:lnTo>
                  <a:lnTo>
                    <a:pt x="233260" y="430529"/>
                  </a:lnTo>
                  <a:lnTo>
                    <a:pt x="230428" y="433069"/>
                  </a:lnTo>
                  <a:lnTo>
                    <a:pt x="228485" y="438149"/>
                  </a:lnTo>
                  <a:lnTo>
                    <a:pt x="228358" y="439419"/>
                  </a:lnTo>
                  <a:lnTo>
                    <a:pt x="229285" y="441959"/>
                  </a:lnTo>
                  <a:lnTo>
                    <a:pt x="229958" y="443229"/>
                  </a:lnTo>
                  <a:lnTo>
                    <a:pt x="247383" y="473709"/>
                  </a:lnTo>
                  <a:lnTo>
                    <a:pt x="204774" y="520699"/>
                  </a:lnTo>
                  <a:lnTo>
                    <a:pt x="240121" y="520699"/>
                  </a:lnTo>
                  <a:lnTo>
                    <a:pt x="261950" y="496569"/>
                  </a:lnTo>
                  <a:lnTo>
                    <a:pt x="296521" y="496569"/>
                  </a:lnTo>
                  <a:lnTo>
                    <a:pt x="253872" y="419099"/>
                  </a:lnTo>
                  <a:lnTo>
                    <a:pt x="251498" y="416559"/>
                  </a:lnTo>
                  <a:lnTo>
                    <a:pt x="250240" y="416559"/>
                  </a:lnTo>
                  <a:lnTo>
                    <a:pt x="247586" y="415289"/>
                  </a:lnTo>
                  <a:close/>
                </a:path>
                <a:path w="748030" h="800100">
                  <a:moveTo>
                    <a:pt x="434174" y="434339"/>
                  </a:moveTo>
                  <a:lnTo>
                    <a:pt x="392252" y="434339"/>
                  </a:lnTo>
                  <a:lnTo>
                    <a:pt x="395363" y="435609"/>
                  </a:lnTo>
                  <a:lnTo>
                    <a:pt x="400024" y="440689"/>
                  </a:lnTo>
                  <a:lnTo>
                    <a:pt x="401510" y="441959"/>
                  </a:lnTo>
                  <a:lnTo>
                    <a:pt x="403656" y="447039"/>
                  </a:lnTo>
                  <a:lnTo>
                    <a:pt x="404164" y="448309"/>
                  </a:lnTo>
                  <a:lnTo>
                    <a:pt x="404050" y="453389"/>
                  </a:lnTo>
                  <a:lnTo>
                    <a:pt x="382943" y="477519"/>
                  </a:lnTo>
                  <a:lnTo>
                    <a:pt x="379602" y="480059"/>
                  </a:lnTo>
                  <a:lnTo>
                    <a:pt x="373380" y="482599"/>
                  </a:lnTo>
                  <a:lnTo>
                    <a:pt x="370662" y="483869"/>
                  </a:lnTo>
                  <a:lnTo>
                    <a:pt x="366039" y="485139"/>
                  </a:lnTo>
                  <a:lnTo>
                    <a:pt x="364566" y="485139"/>
                  </a:lnTo>
                  <a:lnTo>
                    <a:pt x="363270" y="487679"/>
                  </a:lnTo>
                  <a:lnTo>
                    <a:pt x="362966" y="487679"/>
                  </a:lnTo>
                  <a:lnTo>
                    <a:pt x="362978" y="488949"/>
                  </a:lnTo>
                  <a:lnTo>
                    <a:pt x="363296" y="490219"/>
                  </a:lnTo>
                  <a:lnTo>
                    <a:pt x="364578" y="492759"/>
                  </a:lnTo>
                  <a:lnTo>
                    <a:pt x="365505" y="492759"/>
                  </a:lnTo>
                  <a:lnTo>
                    <a:pt x="367919" y="495299"/>
                  </a:lnTo>
                  <a:lnTo>
                    <a:pt x="369468" y="497839"/>
                  </a:lnTo>
                  <a:lnTo>
                    <a:pt x="373037" y="500379"/>
                  </a:lnTo>
                  <a:lnTo>
                    <a:pt x="374472" y="501649"/>
                  </a:lnTo>
                  <a:lnTo>
                    <a:pt x="376859" y="504189"/>
                  </a:lnTo>
                  <a:lnTo>
                    <a:pt x="377901" y="504189"/>
                  </a:lnTo>
                  <a:lnTo>
                    <a:pt x="379691" y="505459"/>
                  </a:lnTo>
                  <a:lnTo>
                    <a:pt x="380466" y="505459"/>
                  </a:lnTo>
                  <a:lnTo>
                    <a:pt x="381787" y="506729"/>
                  </a:lnTo>
                  <a:lnTo>
                    <a:pt x="385191" y="506729"/>
                  </a:lnTo>
                  <a:lnTo>
                    <a:pt x="387197" y="505459"/>
                  </a:lnTo>
                  <a:lnTo>
                    <a:pt x="392772" y="502919"/>
                  </a:lnTo>
                  <a:lnTo>
                    <a:pt x="395719" y="501649"/>
                  </a:lnTo>
                  <a:lnTo>
                    <a:pt x="401955" y="497839"/>
                  </a:lnTo>
                  <a:lnTo>
                    <a:pt x="432663" y="459739"/>
                  </a:lnTo>
                  <a:lnTo>
                    <a:pt x="434685" y="449579"/>
                  </a:lnTo>
                  <a:lnTo>
                    <a:pt x="434766" y="448309"/>
                  </a:lnTo>
                  <a:lnTo>
                    <a:pt x="434847" y="447039"/>
                  </a:lnTo>
                  <a:lnTo>
                    <a:pt x="434929" y="445769"/>
                  </a:lnTo>
                  <a:lnTo>
                    <a:pt x="435010" y="444499"/>
                  </a:lnTo>
                  <a:lnTo>
                    <a:pt x="435091" y="443229"/>
                  </a:lnTo>
                  <a:lnTo>
                    <a:pt x="435173" y="441959"/>
                  </a:lnTo>
                  <a:lnTo>
                    <a:pt x="435254" y="440689"/>
                  </a:lnTo>
                  <a:lnTo>
                    <a:pt x="434174" y="434339"/>
                  </a:lnTo>
                  <a:close/>
                </a:path>
                <a:path w="748030" h="800100">
                  <a:moveTo>
                    <a:pt x="337565" y="334009"/>
                  </a:moveTo>
                  <a:lnTo>
                    <a:pt x="332613" y="334009"/>
                  </a:lnTo>
                  <a:lnTo>
                    <a:pt x="330390" y="335279"/>
                  </a:lnTo>
                  <a:lnTo>
                    <a:pt x="324738" y="336549"/>
                  </a:lnTo>
                  <a:lnTo>
                    <a:pt x="288709" y="364489"/>
                  </a:lnTo>
                  <a:lnTo>
                    <a:pt x="275220" y="396239"/>
                  </a:lnTo>
                  <a:lnTo>
                    <a:pt x="275137" y="397509"/>
                  </a:lnTo>
                  <a:lnTo>
                    <a:pt x="275054" y="398779"/>
                  </a:lnTo>
                  <a:lnTo>
                    <a:pt x="274971" y="400049"/>
                  </a:lnTo>
                  <a:lnTo>
                    <a:pt x="274888" y="401319"/>
                  </a:lnTo>
                  <a:lnTo>
                    <a:pt x="274804" y="402589"/>
                  </a:lnTo>
                  <a:lnTo>
                    <a:pt x="274721" y="403859"/>
                  </a:lnTo>
                  <a:lnTo>
                    <a:pt x="274638" y="405129"/>
                  </a:lnTo>
                  <a:lnTo>
                    <a:pt x="274555" y="406399"/>
                  </a:lnTo>
                  <a:lnTo>
                    <a:pt x="274472" y="407669"/>
                  </a:lnTo>
                  <a:lnTo>
                    <a:pt x="275628" y="415289"/>
                  </a:lnTo>
                  <a:lnTo>
                    <a:pt x="281177" y="429259"/>
                  </a:lnTo>
                  <a:lnTo>
                    <a:pt x="285864" y="435609"/>
                  </a:lnTo>
                  <a:lnTo>
                    <a:pt x="292480" y="440689"/>
                  </a:lnTo>
                  <a:lnTo>
                    <a:pt x="297548" y="445769"/>
                  </a:lnTo>
                  <a:lnTo>
                    <a:pt x="302640" y="449579"/>
                  </a:lnTo>
                  <a:lnTo>
                    <a:pt x="317995" y="453389"/>
                  </a:lnTo>
                  <a:lnTo>
                    <a:pt x="328066" y="453389"/>
                  </a:lnTo>
                  <a:lnTo>
                    <a:pt x="347586" y="448309"/>
                  </a:lnTo>
                  <a:lnTo>
                    <a:pt x="356768" y="444499"/>
                  </a:lnTo>
                  <a:lnTo>
                    <a:pt x="361226" y="441959"/>
                  </a:lnTo>
                  <a:lnTo>
                    <a:pt x="369862" y="438149"/>
                  </a:lnTo>
                  <a:lnTo>
                    <a:pt x="373976" y="436879"/>
                  </a:lnTo>
                  <a:lnTo>
                    <a:pt x="381761" y="434339"/>
                  </a:lnTo>
                  <a:lnTo>
                    <a:pt x="434174" y="434339"/>
                  </a:lnTo>
                  <a:lnTo>
                    <a:pt x="429069" y="421639"/>
                  </a:lnTo>
                  <a:lnTo>
                    <a:pt x="425625" y="416559"/>
                  </a:lnTo>
                  <a:lnTo>
                    <a:pt x="326009" y="416559"/>
                  </a:lnTo>
                  <a:lnTo>
                    <a:pt x="319112" y="415289"/>
                  </a:lnTo>
                  <a:lnTo>
                    <a:pt x="305930" y="398779"/>
                  </a:lnTo>
                  <a:lnTo>
                    <a:pt x="306235" y="393699"/>
                  </a:lnTo>
                  <a:lnTo>
                    <a:pt x="306311" y="392429"/>
                  </a:lnTo>
                  <a:lnTo>
                    <a:pt x="307136" y="389889"/>
                  </a:lnTo>
                  <a:lnTo>
                    <a:pt x="310083" y="383539"/>
                  </a:lnTo>
                  <a:lnTo>
                    <a:pt x="312229" y="380999"/>
                  </a:lnTo>
                  <a:lnTo>
                    <a:pt x="319303" y="372109"/>
                  </a:lnTo>
                  <a:lnTo>
                    <a:pt x="323595" y="368299"/>
                  </a:lnTo>
                  <a:lnTo>
                    <a:pt x="332219" y="363219"/>
                  </a:lnTo>
                  <a:lnTo>
                    <a:pt x="336194" y="361949"/>
                  </a:lnTo>
                  <a:lnTo>
                    <a:pt x="343471" y="358139"/>
                  </a:lnTo>
                  <a:lnTo>
                    <a:pt x="346570" y="358139"/>
                  </a:lnTo>
                  <a:lnTo>
                    <a:pt x="351688" y="356869"/>
                  </a:lnTo>
                  <a:lnTo>
                    <a:pt x="353377" y="355599"/>
                  </a:lnTo>
                  <a:lnTo>
                    <a:pt x="354774" y="354329"/>
                  </a:lnTo>
                  <a:lnTo>
                    <a:pt x="355117" y="353059"/>
                  </a:lnTo>
                  <a:lnTo>
                    <a:pt x="355028" y="350519"/>
                  </a:lnTo>
                  <a:lnTo>
                    <a:pt x="343839" y="339089"/>
                  </a:lnTo>
                  <a:lnTo>
                    <a:pt x="341388" y="336549"/>
                  </a:lnTo>
                  <a:lnTo>
                    <a:pt x="337565" y="334009"/>
                  </a:lnTo>
                  <a:close/>
                </a:path>
                <a:path w="748030" h="800100">
                  <a:moveTo>
                    <a:pt x="392861" y="397509"/>
                  </a:moveTo>
                  <a:lnTo>
                    <a:pt x="377926" y="397509"/>
                  </a:lnTo>
                  <a:lnTo>
                    <a:pt x="368236" y="401319"/>
                  </a:lnTo>
                  <a:lnTo>
                    <a:pt x="363512" y="402589"/>
                  </a:lnTo>
                  <a:lnTo>
                    <a:pt x="354330" y="406399"/>
                  </a:lnTo>
                  <a:lnTo>
                    <a:pt x="349897" y="408939"/>
                  </a:lnTo>
                  <a:lnTo>
                    <a:pt x="341375" y="412749"/>
                  </a:lnTo>
                  <a:lnTo>
                    <a:pt x="337337" y="414019"/>
                  </a:lnTo>
                  <a:lnTo>
                    <a:pt x="329653" y="415289"/>
                  </a:lnTo>
                  <a:lnTo>
                    <a:pt x="326009" y="416559"/>
                  </a:lnTo>
                  <a:lnTo>
                    <a:pt x="425625" y="416559"/>
                  </a:lnTo>
                  <a:lnTo>
                    <a:pt x="424764" y="415289"/>
                  </a:lnTo>
                  <a:lnTo>
                    <a:pt x="413486" y="405129"/>
                  </a:lnTo>
                  <a:lnTo>
                    <a:pt x="408279" y="401319"/>
                  </a:lnTo>
                  <a:lnTo>
                    <a:pt x="392861" y="397509"/>
                  </a:lnTo>
                  <a:close/>
                </a:path>
                <a:path w="748030" h="800100">
                  <a:moveTo>
                    <a:pt x="420738" y="228599"/>
                  </a:moveTo>
                  <a:lnTo>
                    <a:pt x="417207" y="228599"/>
                  </a:lnTo>
                  <a:lnTo>
                    <a:pt x="414807" y="229869"/>
                  </a:lnTo>
                  <a:lnTo>
                    <a:pt x="413359" y="231139"/>
                  </a:lnTo>
                  <a:lnTo>
                    <a:pt x="409994" y="233679"/>
                  </a:lnTo>
                  <a:lnTo>
                    <a:pt x="408038" y="236219"/>
                  </a:lnTo>
                  <a:lnTo>
                    <a:pt x="403542" y="241299"/>
                  </a:lnTo>
                  <a:lnTo>
                    <a:pt x="401764" y="242569"/>
                  </a:lnTo>
                  <a:lnTo>
                    <a:pt x="399237" y="246379"/>
                  </a:lnTo>
                  <a:lnTo>
                    <a:pt x="398322" y="247649"/>
                  </a:lnTo>
                  <a:lnTo>
                    <a:pt x="397217" y="250189"/>
                  </a:lnTo>
                  <a:lnTo>
                    <a:pt x="397014" y="251459"/>
                  </a:lnTo>
                  <a:lnTo>
                    <a:pt x="397294" y="253999"/>
                  </a:lnTo>
                  <a:lnTo>
                    <a:pt x="397687" y="253999"/>
                  </a:lnTo>
                  <a:lnTo>
                    <a:pt x="438518" y="290829"/>
                  </a:lnTo>
                  <a:lnTo>
                    <a:pt x="429044" y="302259"/>
                  </a:lnTo>
                  <a:lnTo>
                    <a:pt x="423800" y="307339"/>
                  </a:lnTo>
                  <a:lnTo>
                    <a:pt x="419288" y="313689"/>
                  </a:lnTo>
                  <a:lnTo>
                    <a:pt x="407026" y="344169"/>
                  </a:lnTo>
                  <a:lnTo>
                    <a:pt x="406907" y="356869"/>
                  </a:lnTo>
                  <a:lnTo>
                    <a:pt x="427863" y="391159"/>
                  </a:lnTo>
                  <a:lnTo>
                    <a:pt x="454533" y="405129"/>
                  </a:lnTo>
                  <a:lnTo>
                    <a:pt x="465607" y="405129"/>
                  </a:lnTo>
                  <a:lnTo>
                    <a:pt x="471119" y="403859"/>
                  </a:lnTo>
                  <a:lnTo>
                    <a:pt x="482091" y="400049"/>
                  </a:lnTo>
                  <a:lnTo>
                    <a:pt x="486905" y="397509"/>
                  </a:lnTo>
                  <a:lnTo>
                    <a:pt x="495172" y="391159"/>
                  </a:lnTo>
                  <a:lnTo>
                    <a:pt x="498576" y="388619"/>
                  </a:lnTo>
                  <a:lnTo>
                    <a:pt x="506552" y="380999"/>
                  </a:lnTo>
                  <a:lnTo>
                    <a:pt x="515627" y="370839"/>
                  </a:lnTo>
                  <a:lnTo>
                    <a:pt x="467385" y="370839"/>
                  </a:lnTo>
                  <a:lnTo>
                    <a:pt x="458876" y="369569"/>
                  </a:lnTo>
                  <a:lnTo>
                    <a:pt x="454533" y="367029"/>
                  </a:lnTo>
                  <a:lnTo>
                    <a:pt x="450126" y="363219"/>
                  </a:lnTo>
                  <a:lnTo>
                    <a:pt x="446887" y="359409"/>
                  </a:lnTo>
                  <a:lnTo>
                    <a:pt x="444296" y="356869"/>
                  </a:lnTo>
                  <a:lnTo>
                    <a:pt x="440423" y="350519"/>
                  </a:lnTo>
                  <a:lnTo>
                    <a:pt x="439254" y="346709"/>
                  </a:lnTo>
                  <a:lnTo>
                    <a:pt x="438454" y="339089"/>
                  </a:lnTo>
                  <a:lnTo>
                    <a:pt x="438937" y="336549"/>
                  </a:lnTo>
                  <a:lnTo>
                    <a:pt x="441705" y="328929"/>
                  </a:lnTo>
                  <a:lnTo>
                    <a:pt x="444233" y="325119"/>
                  </a:lnTo>
                  <a:lnTo>
                    <a:pt x="458266" y="308609"/>
                  </a:lnTo>
                  <a:lnTo>
                    <a:pt x="509510" y="308609"/>
                  </a:lnTo>
                  <a:lnTo>
                    <a:pt x="420738" y="228599"/>
                  </a:lnTo>
                  <a:close/>
                </a:path>
                <a:path w="748030" h="800100">
                  <a:moveTo>
                    <a:pt x="509510" y="308609"/>
                  </a:moveTo>
                  <a:lnTo>
                    <a:pt x="458266" y="308609"/>
                  </a:lnTo>
                  <a:lnTo>
                    <a:pt x="500976" y="347979"/>
                  </a:lnTo>
                  <a:lnTo>
                    <a:pt x="488759" y="360679"/>
                  </a:lnTo>
                  <a:lnTo>
                    <a:pt x="486257" y="363219"/>
                  </a:lnTo>
                  <a:lnTo>
                    <a:pt x="481037" y="368299"/>
                  </a:lnTo>
                  <a:lnTo>
                    <a:pt x="478027" y="369569"/>
                  </a:lnTo>
                  <a:lnTo>
                    <a:pt x="471220" y="370839"/>
                  </a:lnTo>
                  <a:lnTo>
                    <a:pt x="515627" y="370839"/>
                  </a:lnTo>
                  <a:lnTo>
                    <a:pt x="538314" y="345439"/>
                  </a:lnTo>
                  <a:lnTo>
                    <a:pt x="539445" y="342899"/>
                  </a:lnTo>
                  <a:lnTo>
                    <a:pt x="539343" y="340359"/>
                  </a:lnTo>
                  <a:lnTo>
                    <a:pt x="539254" y="336549"/>
                  </a:lnTo>
                  <a:lnTo>
                    <a:pt x="537692" y="334009"/>
                  </a:lnTo>
                  <a:lnTo>
                    <a:pt x="509510" y="308609"/>
                  </a:lnTo>
                  <a:close/>
                </a:path>
                <a:path w="748030" h="800100">
                  <a:moveTo>
                    <a:pt x="457517" y="185419"/>
                  </a:moveTo>
                  <a:lnTo>
                    <a:pt x="455777" y="185419"/>
                  </a:lnTo>
                  <a:lnTo>
                    <a:pt x="454748" y="186689"/>
                  </a:lnTo>
                  <a:lnTo>
                    <a:pt x="452412" y="187959"/>
                  </a:lnTo>
                  <a:lnTo>
                    <a:pt x="450951" y="189229"/>
                  </a:lnTo>
                  <a:lnTo>
                    <a:pt x="447420" y="191769"/>
                  </a:lnTo>
                  <a:lnTo>
                    <a:pt x="445046" y="194309"/>
                  </a:lnTo>
                  <a:lnTo>
                    <a:pt x="439204" y="201929"/>
                  </a:lnTo>
                  <a:lnTo>
                    <a:pt x="437032" y="204469"/>
                  </a:lnTo>
                  <a:lnTo>
                    <a:pt x="434085" y="208279"/>
                  </a:lnTo>
                  <a:lnTo>
                    <a:pt x="433374" y="209549"/>
                  </a:lnTo>
                  <a:lnTo>
                    <a:pt x="433450" y="212089"/>
                  </a:lnTo>
                  <a:lnTo>
                    <a:pt x="434238" y="213359"/>
                  </a:lnTo>
                  <a:lnTo>
                    <a:pt x="437311" y="215899"/>
                  </a:lnTo>
                  <a:lnTo>
                    <a:pt x="439597" y="217169"/>
                  </a:lnTo>
                  <a:lnTo>
                    <a:pt x="589292" y="279399"/>
                  </a:lnTo>
                  <a:lnTo>
                    <a:pt x="590880" y="280669"/>
                  </a:lnTo>
                  <a:lnTo>
                    <a:pt x="596049" y="280669"/>
                  </a:lnTo>
                  <a:lnTo>
                    <a:pt x="599046" y="278129"/>
                  </a:lnTo>
                  <a:lnTo>
                    <a:pt x="600862" y="276859"/>
                  </a:lnTo>
                  <a:lnTo>
                    <a:pt x="605142" y="273049"/>
                  </a:lnTo>
                  <a:lnTo>
                    <a:pt x="607949" y="269239"/>
                  </a:lnTo>
                  <a:lnTo>
                    <a:pt x="614375" y="262889"/>
                  </a:lnTo>
                  <a:lnTo>
                    <a:pt x="616724" y="260349"/>
                  </a:lnTo>
                  <a:lnTo>
                    <a:pt x="620153" y="255269"/>
                  </a:lnTo>
                  <a:lnTo>
                    <a:pt x="621347" y="253999"/>
                  </a:lnTo>
                  <a:lnTo>
                    <a:pt x="622668" y="251459"/>
                  </a:lnTo>
                  <a:lnTo>
                    <a:pt x="622896" y="250189"/>
                  </a:lnTo>
                  <a:lnTo>
                    <a:pt x="622477" y="247649"/>
                  </a:lnTo>
                  <a:lnTo>
                    <a:pt x="621995" y="246379"/>
                  </a:lnTo>
                  <a:lnTo>
                    <a:pt x="620599" y="243839"/>
                  </a:lnTo>
                  <a:lnTo>
                    <a:pt x="587044" y="243839"/>
                  </a:lnTo>
                  <a:lnTo>
                    <a:pt x="517486" y="213359"/>
                  </a:lnTo>
                  <a:lnTo>
                    <a:pt x="528980" y="200659"/>
                  </a:lnTo>
                  <a:lnTo>
                    <a:pt x="492480" y="200659"/>
                  </a:lnTo>
                  <a:lnTo>
                    <a:pt x="459562" y="186689"/>
                  </a:lnTo>
                  <a:lnTo>
                    <a:pt x="458482" y="186689"/>
                  </a:lnTo>
                  <a:lnTo>
                    <a:pt x="457517" y="185419"/>
                  </a:lnTo>
                  <a:close/>
                </a:path>
                <a:path w="748030" h="800100">
                  <a:moveTo>
                    <a:pt x="584313" y="177799"/>
                  </a:moveTo>
                  <a:lnTo>
                    <a:pt x="549668" y="177799"/>
                  </a:lnTo>
                  <a:lnTo>
                    <a:pt x="587044" y="243839"/>
                  </a:lnTo>
                  <a:lnTo>
                    <a:pt x="620599" y="243839"/>
                  </a:lnTo>
                  <a:lnTo>
                    <a:pt x="584313" y="177799"/>
                  </a:lnTo>
                  <a:close/>
                </a:path>
                <a:path w="748030" h="800100">
                  <a:moveTo>
                    <a:pt x="537959" y="96519"/>
                  </a:moveTo>
                  <a:lnTo>
                    <a:pt x="535292" y="96519"/>
                  </a:lnTo>
                  <a:lnTo>
                    <a:pt x="533768" y="97789"/>
                  </a:lnTo>
                  <a:lnTo>
                    <a:pt x="530339" y="100329"/>
                  </a:lnTo>
                  <a:lnTo>
                    <a:pt x="528142" y="102869"/>
                  </a:lnTo>
                  <a:lnTo>
                    <a:pt x="522935" y="107949"/>
                  </a:lnTo>
                  <a:lnTo>
                    <a:pt x="520966" y="110489"/>
                  </a:lnTo>
                  <a:lnTo>
                    <a:pt x="517182" y="115569"/>
                  </a:lnTo>
                  <a:lnTo>
                    <a:pt x="516191" y="118109"/>
                  </a:lnTo>
                  <a:lnTo>
                    <a:pt x="516064" y="119379"/>
                  </a:lnTo>
                  <a:lnTo>
                    <a:pt x="516547" y="121919"/>
                  </a:lnTo>
                  <a:lnTo>
                    <a:pt x="516991" y="123189"/>
                  </a:lnTo>
                  <a:lnTo>
                    <a:pt x="517677" y="123189"/>
                  </a:lnTo>
                  <a:lnTo>
                    <a:pt x="535101" y="153669"/>
                  </a:lnTo>
                  <a:lnTo>
                    <a:pt x="492480" y="200659"/>
                  </a:lnTo>
                  <a:lnTo>
                    <a:pt x="528980" y="200659"/>
                  </a:lnTo>
                  <a:lnTo>
                    <a:pt x="549668" y="177799"/>
                  </a:lnTo>
                  <a:lnTo>
                    <a:pt x="584313" y="177799"/>
                  </a:lnTo>
                  <a:lnTo>
                    <a:pt x="544537" y="105409"/>
                  </a:lnTo>
                  <a:lnTo>
                    <a:pt x="542963" y="102869"/>
                  </a:lnTo>
                  <a:lnTo>
                    <a:pt x="541591" y="100329"/>
                  </a:lnTo>
                  <a:lnTo>
                    <a:pt x="539216" y="97789"/>
                  </a:lnTo>
                  <a:lnTo>
                    <a:pt x="537959" y="96519"/>
                  </a:lnTo>
                  <a:close/>
                </a:path>
                <a:path w="748030" h="800100">
                  <a:moveTo>
                    <a:pt x="569023" y="63499"/>
                  </a:moveTo>
                  <a:lnTo>
                    <a:pt x="567664" y="63499"/>
                  </a:lnTo>
                  <a:lnTo>
                    <a:pt x="564908" y="64769"/>
                  </a:lnTo>
                  <a:lnTo>
                    <a:pt x="563232" y="64769"/>
                  </a:lnTo>
                  <a:lnTo>
                    <a:pt x="559244" y="68579"/>
                  </a:lnTo>
                  <a:lnTo>
                    <a:pt x="556348" y="71119"/>
                  </a:lnTo>
                  <a:lnTo>
                    <a:pt x="550151" y="78739"/>
                  </a:lnTo>
                  <a:lnTo>
                    <a:pt x="548271" y="80009"/>
                  </a:lnTo>
                  <a:lnTo>
                    <a:pt x="545503" y="83819"/>
                  </a:lnTo>
                  <a:lnTo>
                    <a:pt x="544537" y="86359"/>
                  </a:lnTo>
                  <a:lnTo>
                    <a:pt x="543433" y="88899"/>
                  </a:lnTo>
                  <a:lnTo>
                    <a:pt x="543267" y="90169"/>
                  </a:lnTo>
                  <a:lnTo>
                    <a:pt x="544207" y="92709"/>
                  </a:lnTo>
                  <a:lnTo>
                    <a:pt x="545439" y="92709"/>
                  </a:lnTo>
                  <a:lnTo>
                    <a:pt x="546265" y="93979"/>
                  </a:lnTo>
                  <a:lnTo>
                    <a:pt x="548538" y="95249"/>
                  </a:lnTo>
                  <a:lnTo>
                    <a:pt x="551091" y="95249"/>
                  </a:lnTo>
                  <a:lnTo>
                    <a:pt x="555028" y="96519"/>
                  </a:lnTo>
                  <a:lnTo>
                    <a:pt x="645871" y="110489"/>
                  </a:lnTo>
                  <a:lnTo>
                    <a:pt x="659993" y="185419"/>
                  </a:lnTo>
                  <a:lnTo>
                    <a:pt x="661060" y="189229"/>
                  </a:lnTo>
                  <a:lnTo>
                    <a:pt x="663194" y="195579"/>
                  </a:lnTo>
                  <a:lnTo>
                    <a:pt x="664070" y="196849"/>
                  </a:lnTo>
                  <a:lnTo>
                    <a:pt x="665822" y="198119"/>
                  </a:lnTo>
                  <a:lnTo>
                    <a:pt x="667448" y="198119"/>
                  </a:lnTo>
                  <a:lnTo>
                    <a:pt x="668324" y="199389"/>
                  </a:lnTo>
                  <a:lnTo>
                    <a:pt x="669391" y="198119"/>
                  </a:lnTo>
                  <a:lnTo>
                    <a:pt x="671906" y="196849"/>
                  </a:lnTo>
                  <a:lnTo>
                    <a:pt x="673404" y="195579"/>
                  </a:lnTo>
                  <a:lnTo>
                    <a:pt x="676833" y="193039"/>
                  </a:lnTo>
                  <a:lnTo>
                    <a:pt x="678853" y="190499"/>
                  </a:lnTo>
                  <a:lnTo>
                    <a:pt x="683475" y="185419"/>
                  </a:lnTo>
                  <a:lnTo>
                    <a:pt x="685279" y="184149"/>
                  </a:lnTo>
                  <a:lnTo>
                    <a:pt x="687946" y="180339"/>
                  </a:lnTo>
                  <a:lnTo>
                    <a:pt x="688911" y="179069"/>
                  </a:lnTo>
                  <a:lnTo>
                    <a:pt x="690130" y="176529"/>
                  </a:lnTo>
                  <a:lnTo>
                    <a:pt x="690460" y="175259"/>
                  </a:lnTo>
                  <a:lnTo>
                    <a:pt x="690524" y="172719"/>
                  </a:lnTo>
                  <a:lnTo>
                    <a:pt x="690321" y="171449"/>
                  </a:lnTo>
                  <a:lnTo>
                    <a:pt x="689889" y="170179"/>
                  </a:lnTo>
                  <a:lnTo>
                    <a:pt x="669607" y="85089"/>
                  </a:lnTo>
                  <a:lnTo>
                    <a:pt x="721570" y="85089"/>
                  </a:lnTo>
                  <a:lnTo>
                    <a:pt x="715922" y="80009"/>
                  </a:lnTo>
                  <a:lnTo>
                    <a:pt x="664349" y="80009"/>
                  </a:lnTo>
                  <a:lnTo>
                    <a:pt x="570331" y="64769"/>
                  </a:lnTo>
                  <a:lnTo>
                    <a:pt x="569023" y="63499"/>
                  </a:lnTo>
                  <a:close/>
                </a:path>
                <a:path w="748030" h="800100">
                  <a:moveTo>
                    <a:pt x="721570" y="85089"/>
                  </a:moveTo>
                  <a:lnTo>
                    <a:pt x="669607" y="85089"/>
                  </a:lnTo>
                  <a:lnTo>
                    <a:pt x="723925" y="133349"/>
                  </a:lnTo>
                  <a:lnTo>
                    <a:pt x="724725" y="134619"/>
                  </a:lnTo>
                  <a:lnTo>
                    <a:pt x="727494" y="134619"/>
                  </a:lnTo>
                  <a:lnTo>
                    <a:pt x="729894" y="133349"/>
                  </a:lnTo>
                  <a:lnTo>
                    <a:pt x="731329" y="132079"/>
                  </a:lnTo>
                  <a:lnTo>
                    <a:pt x="734631" y="128269"/>
                  </a:lnTo>
                  <a:lnTo>
                    <a:pt x="736600" y="126999"/>
                  </a:lnTo>
                  <a:lnTo>
                    <a:pt x="741108" y="121919"/>
                  </a:lnTo>
                  <a:lnTo>
                    <a:pt x="745451" y="115569"/>
                  </a:lnTo>
                  <a:lnTo>
                    <a:pt x="746379" y="114299"/>
                  </a:lnTo>
                  <a:lnTo>
                    <a:pt x="747483" y="111759"/>
                  </a:lnTo>
                  <a:lnTo>
                    <a:pt x="747687" y="110489"/>
                  </a:lnTo>
                  <a:lnTo>
                    <a:pt x="747407" y="109219"/>
                  </a:lnTo>
                  <a:lnTo>
                    <a:pt x="746988" y="107949"/>
                  </a:lnTo>
                  <a:lnTo>
                    <a:pt x="721570" y="85089"/>
                  </a:lnTo>
                  <a:close/>
                </a:path>
                <a:path w="748030" h="800100">
                  <a:moveTo>
                    <a:pt x="626960" y="0"/>
                  </a:moveTo>
                  <a:lnTo>
                    <a:pt x="623290" y="0"/>
                  </a:lnTo>
                  <a:lnTo>
                    <a:pt x="620826" y="1269"/>
                  </a:lnTo>
                  <a:lnTo>
                    <a:pt x="619366" y="2539"/>
                  </a:lnTo>
                  <a:lnTo>
                    <a:pt x="616000" y="5079"/>
                  </a:lnTo>
                  <a:lnTo>
                    <a:pt x="614044" y="7619"/>
                  </a:lnTo>
                  <a:lnTo>
                    <a:pt x="609549" y="12699"/>
                  </a:lnTo>
                  <a:lnTo>
                    <a:pt x="607771" y="13969"/>
                  </a:lnTo>
                  <a:lnTo>
                    <a:pt x="605231" y="17779"/>
                  </a:lnTo>
                  <a:lnTo>
                    <a:pt x="604342" y="19049"/>
                  </a:lnTo>
                  <a:lnTo>
                    <a:pt x="603300" y="21589"/>
                  </a:lnTo>
                  <a:lnTo>
                    <a:pt x="603122" y="22859"/>
                  </a:lnTo>
                  <a:lnTo>
                    <a:pt x="603465" y="25399"/>
                  </a:lnTo>
                  <a:lnTo>
                    <a:pt x="603910" y="25399"/>
                  </a:lnTo>
                  <a:lnTo>
                    <a:pt x="664349" y="80009"/>
                  </a:lnTo>
                  <a:lnTo>
                    <a:pt x="715922" y="80009"/>
                  </a:lnTo>
                  <a:lnTo>
                    <a:pt x="626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50007"/>
              <a:ext cx="1127760" cy="21976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6281" y="3135533"/>
            <a:ext cx="294005" cy="573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05"/>
              </a:lnSpc>
            </a:pP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4734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9680" y="3416808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>
                <a:moveTo>
                  <a:pt x="0" y="0"/>
                </a:moveTo>
                <a:lnTo>
                  <a:pt x="652373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UYGULAMA</a:t>
            </a:r>
            <a:r>
              <a:rPr spc="-75" dirty="0"/>
              <a:t> </a:t>
            </a:r>
            <a:r>
              <a:rPr spc="-10" dirty="0"/>
              <a:t>İLKELERİ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2240" y="4660391"/>
            <a:ext cx="2651747" cy="1676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816352" cy="524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8434" y="758939"/>
            <a:ext cx="8299450" cy="303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Dokümanı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Onaylanması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600" dirty="0">
              <a:latin typeface="Calibri"/>
              <a:cs typeface="Calibri"/>
            </a:endParaRPr>
          </a:p>
          <a:p>
            <a:pPr marL="298450" marR="6350" indent="-286385" algn="just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Yaklaşık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maliyet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hesap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cetveli,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şartnameler,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sözleşme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tasarısı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14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diğer </a:t>
            </a:r>
            <a:r>
              <a:rPr sz="2000" dirty="0">
                <a:latin typeface="Calibri"/>
                <a:cs typeface="Calibri"/>
              </a:rPr>
              <a:t>doküman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onay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belgesine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eklenir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belge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000" b="1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yetkilisinin</a:t>
            </a:r>
            <a:r>
              <a:rPr sz="20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onayına sunulur.</a:t>
            </a:r>
            <a:endParaRPr sz="20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005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İhale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onayı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alındıktan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sonra,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EKAP’tan</a:t>
            </a:r>
            <a:r>
              <a:rPr sz="2000" b="1" spc="3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000" b="1" spc="3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kayıt</a:t>
            </a:r>
            <a:r>
              <a:rPr sz="2000" b="1" spc="3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Calibri"/>
                <a:cs typeface="Calibri"/>
              </a:rPr>
              <a:t>numarası</a:t>
            </a:r>
            <a:r>
              <a:rPr sz="2000" b="1" spc="3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tr-TR" sz="2000" b="1" spc="320" dirty="0" smtClean="0">
                <a:solidFill>
                  <a:srgbClr val="C00000"/>
                </a:solidFill>
                <a:latin typeface="Calibri"/>
                <a:cs typeface="Calibri"/>
              </a:rPr>
              <a:t>(İKN) </a:t>
            </a:r>
            <a:r>
              <a:rPr sz="2000" dirty="0" err="1" smtClean="0">
                <a:latin typeface="Calibri"/>
                <a:cs typeface="Calibri"/>
              </a:rPr>
              <a:t>alınarak</a:t>
            </a:r>
            <a:r>
              <a:rPr sz="2000" spc="34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ihale </a:t>
            </a:r>
            <a:r>
              <a:rPr sz="2000" dirty="0">
                <a:latin typeface="Calibri"/>
                <a:cs typeface="Calibri"/>
              </a:rPr>
              <a:t>ilanı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yayımlanabilir.</a:t>
            </a:r>
            <a:endParaRPr sz="2000" dirty="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985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İlan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yapılmaksızın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gerçekleştirilen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ihalelerde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[21 (b),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(c) 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(f)]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davet </a:t>
            </a:r>
            <a:r>
              <a:rPr sz="2000" spc="-10" dirty="0">
                <a:latin typeface="Calibri"/>
                <a:cs typeface="Calibri"/>
              </a:rPr>
              <a:t>yazısı </a:t>
            </a:r>
            <a:r>
              <a:rPr sz="2000" dirty="0">
                <a:latin typeface="Calibri"/>
                <a:cs typeface="Calibri"/>
              </a:rPr>
              <a:t>gönderilmeden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önce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Kurumdan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kayıt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numarası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alınır.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2776" y="4148328"/>
            <a:ext cx="2517648" cy="21122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816352" cy="524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70" dirty="0"/>
              <a:t> </a:t>
            </a:r>
            <a:r>
              <a:rPr dirty="0"/>
              <a:t>ÖNCESİ</a:t>
            </a:r>
            <a:r>
              <a:rPr spc="-90" dirty="0"/>
              <a:t> </a:t>
            </a:r>
            <a:r>
              <a:rPr spc="-20" dirty="0"/>
              <a:t>SÜREÇ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151" y="1969007"/>
            <a:ext cx="8037563" cy="429463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2621" y="758939"/>
            <a:ext cx="6846570" cy="1064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Dokümanı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Onaylanması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43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4734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sayılı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Kanun’a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göre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süreci,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onayının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alınmasıyla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başlar.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onayının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alınmasına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müteakip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ilan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ve/veya</a:t>
            </a:r>
            <a:r>
              <a:rPr sz="1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davet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yapılabilir.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6" y="643127"/>
            <a:ext cx="2966085" cy="5553710"/>
            <a:chOff x="36576" y="643127"/>
            <a:chExt cx="2966085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" y="643127"/>
              <a:ext cx="2965704" cy="1188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6" y="1493532"/>
              <a:ext cx="2508504" cy="8442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6" y="2151888"/>
              <a:ext cx="2508504" cy="8412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6" y="2843783"/>
              <a:ext cx="2508504" cy="7284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6" y="3465576"/>
              <a:ext cx="2508504" cy="8412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6" y="4120895"/>
              <a:ext cx="2508504" cy="8412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6" y="4776228"/>
              <a:ext cx="2508504" cy="8442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176" y="5468112"/>
              <a:ext cx="2493264" cy="7284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3088" y="1032230"/>
            <a:ext cx="2095500" cy="489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597535" marR="270510" indent="-304800">
              <a:lnSpc>
                <a:spcPts val="1989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  <a:p>
            <a:pPr marL="573405" marR="159385" indent="-39052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  <a:p>
            <a:pPr marL="152400" marR="129539" algn="ctr">
              <a:lnSpc>
                <a:spcPts val="4180"/>
              </a:lnSpc>
              <a:spcBef>
                <a:spcPts val="42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Verilmesi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marL="13970" algn="ctr">
              <a:lnSpc>
                <a:spcPts val="151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527685" marR="337820" indent="-167640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46100" marR="260985" indent="-26225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285075"/>
              </p:ext>
            </p:extLst>
          </p:nvPr>
        </p:nvGraphicFramePr>
        <p:xfrm>
          <a:off x="2884893" y="1010602"/>
          <a:ext cx="6194423" cy="4843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75"/>
                <a:gridCol w="1793239"/>
                <a:gridCol w="1969769"/>
                <a:gridCol w="1169035"/>
                <a:gridCol w="1030605"/>
              </a:tblGrid>
              <a:tr h="1058545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4734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b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 vert="vert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İhale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İlan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Kuralları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 smtClean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tr-TR" sz="1400" b="1" spc="-20" dirty="0" smtClean="0">
                          <a:latin typeface="Calibri"/>
                          <a:cs typeface="Calibri"/>
                        </a:rPr>
                        <a:t>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İlan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Koşulları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88900" marR="8255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(İlan/Ön</a:t>
                      </a:r>
                      <a:r>
                        <a:rPr sz="9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yeterlik</a:t>
                      </a:r>
                      <a:r>
                        <a:rPr sz="9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ilan</a:t>
                      </a:r>
                      <a:r>
                        <a:rPr sz="9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tarihi)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 marR="1828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İlan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Yeri 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sayısı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67640" marR="16002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YG:</a:t>
                      </a:r>
                      <a:r>
                        <a:rPr sz="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Yerel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Gazete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KİB:</a:t>
                      </a:r>
                      <a:r>
                        <a:rPr sz="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Kamu</a:t>
                      </a:r>
                      <a:r>
                        <a:rPr sz="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İhale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Bülteni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09855" marR="10223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Calibri"/>
                          <a:cs typeface="Calibri"/>
                        </a:rPr>
                        <a:t>İHS:</a:t>
                      </a:r>
                      <a:r>
                        <a:rPr sz="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latin typeface="Calibri"/>
                          <a:cs typeface="Calibri"/>
                        </a:rPr>
                        <a:t>İnternet</a:t>
                      </a:r>
                      <a:r>
                        <a:rPr sz="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Haber</a:t>
                      </a:r>
                      <a:r>
                        <a:rPr sz="8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latin typeface="Calibri"/>
                          <a:cs typeface="Calibri"/>
                        </a:rPr>
                        <a:t>Sitesi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2260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 vert="vert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1920" marR="113664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Mal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Hizmet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alımları (13/b-1,2,3)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YM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ED)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YM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 smtClean="0">
                          <a:latin typeface="Calibri"/>
                          <a:cs typeface="Calibri"/>
                        </a:rPr>
                        <a:t>1.</a:t>
                      </a:r>
                      <a:r>
                        <a:rPr lang="tr-TR" sz="1200" b="1" dirty="0" smtClean="0">
                          <a:latin typeface="Calibri"/>
                          <a:cs typeface="Calibri"/>
                        </a:rPr>
                        <a:t>600.881</a:t>
                      </a:r>
                      <a:r>
                        <a:rPr sz="1200" b="1" spc="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TL.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Açık, BİA,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P: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YG,1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İHS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KİB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52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 vert="vert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b="1" dirty="0" smtClean="0">
                          <a:latin typeface="Calibri"/>
                          <a:cs typeface="Calibri"/>
                        </a:rPr>
                        <a:t>1.</a:t>
                      </a:r>
                      <a:r>
                        <a:rPr lang="tr-TR" sz="1200" b="1" dirty="0" smtClean="0">
                          <a:latin typeface="Calibri"/>
                          <a:cs typeface="Calibri"/>
                        </a:rPr>
                        <a:t>600.881 </a:t>
                      </a:r>
                      <a:r>
                        <a:rPr sz="1200" b="1" spc="5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YM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200" b="1" spc="-10" dirty="0" smtClean="0">
                          <a:latin typeface="Calibri"/>
                          <a:cs typeface="Calibri"/>
                        </a:rPr>
                        <a:t>3.201.326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131445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547370" algn="l"/>
                        </a:tabLst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Açık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 BİA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	: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YG,1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İHS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KİB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14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 vert="vert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tr-TR" sz="1200" b="1" spc="-10" dirty="0" smtClean="0">
                          <a:latin typeface="+mn-lt"/>
                          <a:cs typeface="Calibri"/>
                        </a:rPr>
                        <a:t>3.201.326</a:t>
                      </a:r>
                      <a:r>
                        <a:rPr sz="1200" b="1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YM.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13144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547370" algn="l"/>
                        </a:tabLst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Açık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 BİA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	: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YG,1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İHS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KİB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14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 vert="vert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700" marR="491490" indent="-24765" algn="just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Yapım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İşleri (13/b-1,2,3)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YM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ED)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YM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200" b="1" spc="-10" dirty="0" smtClean="0">
                          <a:latin typeface="+mn-lt"/>
                          <a:cs typeface="Calibri"/>
                        </a:rPr>
                        <a:t>3.201.326</a:t>
                      </a:r>
                      <a:r>
                        <a:rPr sz="1200" b="1" spc="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TL.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Açık,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BİA,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:7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YG,1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İHS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KİB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52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 vert="vert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2.491.384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YM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tr-TR" sz="1200" b="1" spc="-1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lang="tr-TR" sz="1200" b="1" spc="-10" dirty="0" smtClean="0">
                          <a:latin typeface="Calibri"/>
                          <a:cs typeface="Calibri"/>
                        </a:rPr>
                        <a:t>684.211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131445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547370" algn="l"/>
                        </a:tabLst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Açık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 BİA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	: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YG,1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İHS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KİB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414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 vert="vert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lang="tr-TR" sz="1200" b="1" spc="-10" dirty="0" smtClean="0">
                          <a:latin typeface="Calibri"/>
                          <a:cs typeface="Calibri"/>
                        </a:rPr>
                        <a:t>6.684.211</a:t>
                      </a:r>
                      <a:r>
                        <a:rPr sz="1200" b="1" spc="9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YM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13144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547370" algn="l"/>
                        </a:tabLst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Açık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 BİA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	: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YG,1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İHS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+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KİB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b="1" spc="-20" dirty="0">
                          <a:latin typeface="Calibri"/>
                          <a:cs typeface="Calibri"/>
                        </a:rPr>
                        <a:t>4734-13/a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860" marB="0" vert="vert27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YM</a:t>
                      </a:r>
                      <a:r>
                        <a:rPr sz="15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≥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ED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marL="42545" marR="36830" indent="1155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Mal</a:t>
                      </a:r>
                      <a:r>
                        <a:rPr sz="1200" b="1" u="sng" spc="2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ve</a:t>
                      </a:r>
                      <a:r>
                        <a:rPr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Hizmet</a:t>
                      </a:r>
                      <a:r>
                        <a:rPr sz="1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Alımları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Genel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Bütçe:</a:t>
                      </a:r>
                      <a:r>
                        <a:rPr sz="1200" b="1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200" b="1" spc="-10" dirty="0" smtClean="0">
                          <a:latin typeface="Calibri"/>
                          <a:cs typeface="Calibri"/>
                        </a:rPr>
                        <a:t>14.673.866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TL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Diğer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Bütçe:</a:t>
                      </a:r>
                      <a:r>
                        <a:rPr sz="1200" b="1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200" b="1" spc="-10" dirty="0" smtClean="0">
                          <a:latin typeface="Calibri"/>
                          <a:cs typeface="Calibri"/>
                        </a:rPr>
                        <a:t>24.456.512</a:t>
                      </a:r>
                      <a:r>
                        <a:rPr sz="1200" b="1" spc="-10" dirty="0" smtClean="0">
                          <a:latin typeface="Calibri"/>
                          <a:cs typeface="Calibri"/>
                        </a:rPr>
                        <a:t>TL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417195" marR="408940" indent="124460">
                        <a:lnSpc>
                          <a:spcPct val="100000"/>
                        </a:lnSpc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Yapım</a:t>
                      </a:r>
                      <a:r>
                        <a:rPr sz="12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işleri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lang="tr-TR" sz="1200" b="1" spc="-10" dirty="0" smtClean="0">
                          <a:latin typeface="Calibri"/>
                          <a:cs typeface="Calibri"/>
                        </a:rPr>
                        <a:t>538.046.863</a:t>
                      </a:r>
                      <a:r>
                        <a:rPr sz="1200" b="1" spc="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38784" algn="r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İlana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Elektr.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Erişim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490220" algn="r">
                        <a:lnSpc>
                          <a:spcPts val="144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(40-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7=33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Gün)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Doküman</a:t>
                      </a:r>
                      <a:r>
                        <a:rPr sz="11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Elektr.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Erişim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(33-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5=28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Gün)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59410" marR="35369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gün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Davet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Süresi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gün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kısalır.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532765" algn="l"/>
                        </a:tabLst>
                      </a:pPr>
                      <a:r>
                        <a:rPr sz="1100" b="1" spc="-20" dirty="0">
                          <a:latin typeface="Calibri"/>
                          <a:cs typeface="Calibri"/>
                        </a:rPr>
                        <a:t>Açık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	: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517525" algn="l"/>
                        </a:tabLst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BİA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	:14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Pazarlık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:25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Gün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KİB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696" y="1716023"/>
            <a:ext cx="414527" cy="5760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2621" y="1470571"/>
            <a:ext cx="8134350" cy="3377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8890" indent="-286385" algn="just">
              <a:lnSpc>
                <a:spcPct val="100000"/>
              </a:lnSpc>
              <a:spcBef>
                <a:spcPts val="90"/>
              </a:spcBef>
              <a:buFont typeface="Wingdings"/>
              <a:buChar char="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İlan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elektronik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araçlar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hazırlanıp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gönderilir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açık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usulündeki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40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günlük</a:t>
            </a:r>
            <a:r>
              <a:rPr sz="2000" spc="11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ilan</a:t>
            </a:r>
            <a:r>
              <a:rPr sz="2000" spc="11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süresi</a:t>
            </a:r>
            <a:r>
              <a:rPr sz="2000" spc="11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2000" b="1" spc="10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2000" b="1" spc="114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kısaltılabilir.</a:t>
            </a:r>
            <a:r>
              <a:rPr sz="2000" b="1" spc="10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(Hali</a:t>
            </a:r>
            <a:r>
              <a:rPr sz="2000" i="1" spc="10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hazırda</a:t>
            </a:r>
            <a:r>
              <a:rPr sz="2000" i="1" spc="114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EKAP</a:t>
            </a:r>
            <a:r>
              <a:rPr sz="2000" i="1" spc="11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aracılığı</a:t>
            </a:r>
            <a:r>
              <a:rPr sz="2000" i="1" spc="110" dirty="0">
                <a:latin typeface="Calibri"/>
                <a:cs typeface="Calibri"/>
              </a:rPr>
              <a:t>  </a:t>
            </a:r>
            <a:r>
              <a:rPr sz="2000" i="1" spc="-25" dirty="0">
                <a:latin typeface="Calibri"/>
                <a:cs typeface="Calibri"/>
              </a:rPr>
              <a:t>ile </a:t>
            </a:r>
            <a:r>
              <a:rPr sz="2000" i="1" spc="-10" dirty="0">
                <a:latin typeface="Calibri"/>
                <a:cs typeface="Calibri"/>
              </a:rPr>
              <a:t>yapıldığından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7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günlük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kısaltma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uygulanmaktadır.)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İlan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yeterlik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dokümanına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EKAP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üzerinden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doğrudan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erişimin</a:t>
            </a:r>
            <a:endParaRPr sz="200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temin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edilmesi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halinde,</a:t>
            </a:r>
            <a:endParaRPr sz="2000">
              <a:latin typeface="Calibri"/>
              <a:cs typeface="Calibri"/>
            </a:endParaRPr>
          </a:p>
          <a:p>
            <a:pPr marL="816610" lvl="1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816610" algn="l"/>
              </a:tabLst>
            </a:pPr>
            <a:r>
              <a:rPr sz="2000" dirty="0">
                <a:latin typeface="Calibri"/>
                <a:cs typeface="Calibri"/>
              </a:rPr>
              <a:t>Açık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usulündeki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40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günlük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ilan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süresi</a:t>
            </a:r>
            <a:r>
              <a:rPr sz="2000" spc="-1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817244" lvl="1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817244" algn="l"/>
              </a:tabLst>
            </a:pPr>
            <a:r>
              <a:rPr sz="2000" dirty="0">
                <a:latin typeface="Calibri"/>
                <a:cs typeface="Calibri"/>
              </a:rPr>
              <a:t>Belli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istekliler </a:t>
            </a:r>
            <a:r>
              <a:rPr sz="2000" dirty="0">
                <a:latin typeface="Calibri"/>
                <a:cs typeface="Calibri"/>
              </a:rPr>
              <a:t>arasındaki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usulündeki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40</a:t>
            </a:r>
            <a:r>
              <a:rPr sz="20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günlük</a:t>
            </a:r>
            <a:r>
              <a:rPr sz="20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davet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süresi</a:t>
            </a:r>
            <a:endParaRPr sz="2000">
              <a:latin typeface="Calibri"/>
              <a:cs typeface="Calibri"/>
            </a:endParaRPr>
          </a:p>
          <a:p>
            <a:pPr marL="278130" marR="5080" indent="-635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2000" b="1" spc="2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2000" b="1" spc="2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kısaltılabilir.</a:t>
            </a:r>
            <a:r>
              <a:rPr sz="2000" b="1" spc="2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(Hali</a:t>
            </a:r>
            <a:r>
              <a:rPr sz="2000" i="1" spc="2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hazırda</a:t>
            </a:r>
            <a:r>
              <a:rPr sz="2000" i="1" spc="2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EKAP</a:t>
            </a:r>
            <a:r>
              <a:rPr sz="2000" i="1" spc="2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aracılığı</a:t>
            </a:r>
            <a:r>
              <a:rPr sz="2000" i="1" spc="2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ile</a:t>
            </a:r>
            <a:r>
              <a:rPr sz="2000" i="1" spc="28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yapıldığından</a:t>
            </a:r>
            <a:r>
              <a:rPr sz="2000" i="1" spc="2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5</a:t>
            </a:r>
            <a:r>
              <a:rPr sz="2000" i="1" spc="27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günlük </a:t>
            </a:r>
            <a:r>
              <a:rPr sz="2000" i="1" dirty="0">
                <a:latin typeface="Calibri"/>
                <a:cs typeface="Calibri"/>
              </a:rPr>
              <a:t>kısaltma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uygulanmaktadır.)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2" y="704087"/>
              <a:ext cx="1432560" cy="5242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1659" y="758939"/>
            <a:ext cx="11182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6720" y="4565903"/>
            <a:ext cx="2374392" cy="207872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21" y="1528927"/>
            <a:ext cx="8128000" cy="453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0160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Kanunun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13,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24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inci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maddelerine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uygun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olmayan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ilanlar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geçersizdir.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Bu </a:t>
            </a:r>
            <a:r>
              <a:rPr sz="1800" dirty="0">
                <a:latin typeface="Calibri"/>
                <a:cs typeface="Calibri"/>
              </a:rPr>
              <a:t>durumda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ilan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maddelere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uygun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şekilde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yenilenmedikçe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ön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yeterlik yapılamaz.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latin typeface="Calibri"/>
                <a:cs typeface="Calibri"/>
              </a:rPr>
              <a:t>13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İlan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Süreleri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Kuralları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latin typeface="Calibri"/>
                <a:cs typeface="Calibri"/>
              </a:rPr>
              <a:t>24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İlanlarda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bulunması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zorunlu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hususlar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latin typeface="Calibri"/>
                <a:cs typeface="Calibri"/>
              </a:rPr>
              <a:t>25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3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Ön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yeterlik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ilanlarında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bulunması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zorunlu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hususlar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İlanda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hatalar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düzeltme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ilanı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düzeltilir.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İlan</a:t>
            </a:r>
            <a:r>
              <a:rPr sz="1800" spc="-10" dirty="0">
                <a:latin typeface="Calibri"/>
                <a:cs typeface="Calibri"/>
              </a:rPr>
              <a:t> süresi;</a:t>
            </a:r>
            <a:endParaRPr sz="1800">
              <a:latin typeface="Calibri"/>
              <a:cs typeface="Calibri"/>
            </a:endParaRPr>
          </a:p>
          <a:p>
            <a:pPr marL="813435" marR="5080" lvl="1" indent="-34417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813435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40</a:t>
            </a:r>
            <a:r>
              <a:rPr sz="1800" b="1" spc="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b="1" spc="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i="1" dirty="0">
                <a:latin typeface="Calibri"/>
                <a:cs typeface="Calibri"/>
              </a:rPr>
              <a:t>eşik</a:t>
            </a:r>
            <a:r>
              <a:rPr sz="1800" i="1" spc="1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değer</a:t>
            </a:r>
            <a:r>
              <a:rPr sz="1800" i="1" spc="204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üstü</a:t>
            </a:r>
            <a:r>
              <a:rPr sz="1800" i="1" spc="2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açık</a:t>
            </a:r>
            <a:r>
              <a:rPr sz="1800" i="1" spc="1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ihale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25</a:t>
            </a:r>
            <a:r>
              <a:rPr sz="1800" b="1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b="1" spc="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i="1" dirty="0">
                <a:latin typeface="Calibri"/>
                <a:cs typeface="Calibri"/>
              </a:rPr>
              <a:t>eşik</a:t>
            </a:r>
            <a:r>
              <a:rPr sz="1800" i="1" spc="1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değer</a:t>
            </a:r>
            <a:r>
              <a:rPr sz="1800" i="1" spc="204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üstü</a:t>
            </a:r>
            <a:r>
              <a:rPr sz="1800" i="1" spc="2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pazarlık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olan </a:t>
            </a:r>
            <a:r>
              <a:rPr sz="1800" dirty="0">
                <a:latin typeface="Calibri"/>
                <a:cs typeface="Calibri"/>
              </a:rPr>
              <a:t>ihalelerde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15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içerisinde,</a:t>
            </a:r>
            <a:endParaRPr sz="1800">
              <a:latin typeface="Calibri"/>
              <a:cs typeface="Calibri"/>
            </a:endParaRPr>
          </a:p>
          <a:p>
            <a:pPr marL="814069" lvl="1" indent="-34417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14069" algn="l"/>
              </a:tabLst>
            </a:pPr>
            <a:r>
              <a:rPr sz="1800" dirty="0">
                <a:latin typeface="Calibri"/>
                <a:cs typeface="Calibri"/>
              </a:rPr>
              <a:t>Diğer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ilanlarda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içinde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düzeltme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ilanı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yapılabilir.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Düzeltme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ilanı,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hatalı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ilanın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yayımlandığı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yayın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organında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aynı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şekilde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yayımlanır.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554480" cy="5242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1659" y="758939"/>
            <a:ext cx="12401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Düzeltme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8720" y="6461307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61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213104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9235" y="758939"/>
            <a:ext cx="702945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Zeyilname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İlan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yapıldıktan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sonra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dokümanda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değişiklik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yapılmaması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esastır.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Ancak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aşağıdaki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hallerde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zeyilname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dokümanda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değişiklik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yapılabilir: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59" y="2532888"/>
            <a:ext cx="2718816" cy="19598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3950" y="2775013"/>
            <a:ext cx="2219325" cy="13684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635" algn="ctr">
              <a:lnSpc>
                <a:spcPts val="1730"/>
              </a:lnSpc>
              <a:spcBef>
                <a:spcPts val="32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Teklif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başvuruların hazırlanmasını etkileyebilecek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maddi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veya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teknik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hatalar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veya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eksikliklerin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idarece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tespit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edilmesi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(4734/29)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1151" y="2523744"/>
            <a:ext cx="2816352" cy="19629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34943" y="2840418"/>
            <a:ext cx="17894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İstekli</a:t>
            </a:r>
            <a:r>
              <a:rPr sz="1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veya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adayların idareye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yazılı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olarak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bildirmesi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üzerine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sonucunun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uygun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görülmesi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(4734/29)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8464" y="2532888"/>
            <a:ext cx="2776728" cy="195986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40643" y="2775013"/>
            <a:ext cx="2294255" cy="13684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indent="-1905" algn="ctr">
              <a:lnSpc>
                <a:spcPts val="1730"/>
              </a:lnSpc>
              <a:spcBef>
                <a:spcPts val="32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55’inci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maddeye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göre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dokümana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yönelik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yapılan şikayetin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değerlendirilmesi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sonucunda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dokümanda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değişiklik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yapılmasına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karar</a:t>
            </a:r>
            <a:r>
              <a:rPr sz="1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928" y="5025478"/>
            <a:ext cx="817753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99085" algn="l"/>
                <a:tab pos="1039494" algn="l"/>
                <a:tab pos="2021205" algn="l"/>
                <a:tab pos="2767965" algn="l"/>
                <a:tab pos="3709670" algn="l"/>
                <a:tab pos="4766945" algn="l"/>
                <a:tab pos="5513705" algn="l"/>
                <a:tab pos="6918959" algn="l"/>
                <a:tab pos="7854950" algn="l"/>
              </a:tabLst>
            </a:pPr>
            <a:r>
              <a:rPr sz="2400" b="1" spc="-20" dirty="0">
                <a:latin typeface="Calibri"/>
                <a:cs typeface="Calibri"/>
              </a:rPr>
              <a:t>Not: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Maddi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veya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teknik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hatalar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veya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eksiklikler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ilanda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da </a:t>
            </a:r>
            <a:r>
              <a:rPr sz="2400" dirty="0">
                <a:latin typeface="Calibri"/>
                <a:cs typeface="Calibri"/>
              </a:rPr>
              <a:t>bulunuyor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düzeltme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ilanı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yapılmadan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zeyilname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yapılamaz.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213104" cy="524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1659" y="758939"/>
            <a:ext cx="89661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Zeyilname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068" y="1402207"/>
            <a:ext cx="8101330" cy="287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10795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Zeyilnamenin,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veya son başvuru tarihinden en az</a:t>
            </a:r>
            <a:r>
              <a:rPr sz="18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öncesinde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doküman 	</a:t>
            </a:r>
            <a:r>
              <a:rPr sz="1800" dirty="0">
                <a:latin typeface="Calibri"/>
                <a:cs typeface="Calibri"/>
              </a:rPr>
              <a:t>edinenlerin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tamamına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gönderilmesi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şarttır.</a:t>
            </a:r>
            <a:endParaRPr sz="1800">
              <a:latin typeface="Calibri"/>
              <a:cs typeface="Calibri"/>
            </a:endParaRPr>
          </a:p>
          <a:p>
            <a:pPr marL="298450" indent="-285750" algn="just">
              <a:lnSpc>
                <a:spcPct val="100000"/>
              </a:lnSpc>
              <a:spcBef>
                <a:spcPts val="100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Süre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yeterli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değil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ise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b="1" spc="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tarihi</a:t>
            </a:r>
            <a:r>
              <a:rPr sz="1800" b="1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bir</a:t>
            </a:r>
            <a:r>
              <a:rPr sz="1800" b="1" spc="20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defaya</a:t>
            </a:r>
            <a:r>
              <a:rPr sz="1800" b="1" spc="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mahsus</a:t>
            </a:r>
            <a:r>
              <a:rPr sz="1800" b="1" spc="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olmak</a:t>
            </a:r>
            <a:r>
              <a:rPr sz="1800" b="1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üzere</a:t>
            </a:r>
            <a:r>
              <a:rPr sz="1800" b="1" spc="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1800" b="1" spc="1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fazla</a:t>
            </a:r>
            <a:r>
              <a:rPr sz="1800" b="1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</a:t>
            </a:r>
            <a:r>
              <a:rPr sz="1800" b="1" spc="1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endParaRPr sz="1800">
              <a:latin typeface="Calibri"/>
              <a:cs typeface="Calibri"/>
            </a:endParaRPr>
          </a:p>
          <a:p>
            <a:pPr marL="29845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zeyilname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ertelenebilir.</a:t>
            </a:r>
            <a:endParaRPr sz="1800">
              <a:latin typeface="Calibri"/>
              <a:cs typeface="Calibri"/>
            </a:endParaRPr>
          </a:p>
          <a:p>
            <a:pPr marL="297815" marR="9525" indent="-285750" algn="just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Şikayet</a:t>
            </a:r>
            <a:r>
              <a:rPr sz="1800" spc="229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üzerine</a:t>
            </a:r>
            <a:r>
              <a:rPr sz="1800" spc="2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zeyilname</a:t>
            </a:r>
            <a:r>
              <a:rPr sz="1800" spc="2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düzenlenmesi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halinde,</a:t>
            </a:r>
            <a:r>
              <a:rPr sz="1800" spc="2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daha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önce</a:t>
            </a:r>
            <a:r>
              <a:rPr sz="1800" spc="229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Kanun’un</a:t>
            </a:r>
            <a:r>
              <a:rPr sz="1800" spc="22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29. </a:t>
            </a:r>
            <a:r>
              <a:rPr sz="1800" dirty="0">
                <a:latin typeface="Calibri"/>
                <a:cs typeface="Calibri"/>
              </a:rPr>
              <a:t>maddesine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göre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başvuru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tarihi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ertelenmiş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olsa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dahi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son</a:t>
            </a:r>
            <a:r>
              <a:rPr sz="1800" b="1" spc="3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başvuru </a:t>
            </a:r>
            <a:r>
              <a:rPr sz="1800" b="1" dirty="0">
                <a:latin typeface="Calibri"/>
                <a:cs typeface="Calibri"/>
              </a:rPr>
              <a:t>veya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ihale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tarihi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defa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daha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ertelenebilir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98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İhalenin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ertelenmesi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halinde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tekliflerini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vermiş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olan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isteklilere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tekliflerini</a:t>
            </a:r>
            <a:r>
              <a:rPr sz="1800" b="1" spc="8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geri 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çekerek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yeniden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verme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imkanı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tanınır.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4488" y="4297679"/>
            <a:ext cx="2356104" cy="17678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845" y="1009091"/>
            <a:ext cx="5457825" cy="3820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6350" indent="-286385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8450" algn="l"/>
              </a:tabLst>
            </a:pPr>
            <a:r>
              <a:rPr sz="1900" dirty="0">
                <a:latin typeface="Calibri"/>
                <a:cs typeface="Calibri"/>
              </a:rPr>
              <a:t>İhale</a:t>
            </a:r>
            <a:r>
              <a:rPr sz="1900" spc="2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yetkilisi</a:t>
            </a:r>
            <a:r>
              <a:rPr sz="1900" spc="2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ihale</a:t>
            </a:r>
            <a:r>
              <a:rPr sz="1900" spc="2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ilanı</a:t>
            </a:r>
            <a:r>
              <a:rPr sz="1900" spc="2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veya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davet</a:t>
            </a:r>
            <a:r>
              <a:rPr sz="1900" spc="25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tarihini</a:t>
            </a:r>
            <a:r>
              <a:rPr sz="1900" spc="2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izleyen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3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geç</a:t>
            </a:r>
            <a:r>
              <a:rPr sz="1900" spc="355" dirty="0"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üç</a:t>
            </a:r>
            <a:r>
              <a:rPr sz="1900" b="1" spc="3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900" b="1" spc="3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içinde</a:t>
            </a:r>
            <a:r>
              <a:rPr sz="1900" spc="3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yedek</a:t>
            </a:r>
            <a:r>
              <a:rPr sz="1900" spc="3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üyelerde</a:t>
            </a:r>
            <a:r>
              <a:rPr sz="1900" spc="3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dahil</a:t>
            </a:r>
            <a:r>
              <a:rPr sz="1900" spc="3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olmak </a:t>
            </a:r>
            <a:r>
              <a:rPr sz="1900" dirty="0">
                <a:latin typeface="Calibri"/>
                <a:cs typeface="Calibri"/>
              </a:rPr>
              <a:t>üzere</a:t>
            </a:r>
            <a:r>
              <a:rPr sz="1900" spc="-95" dirty="0"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9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komisyonunu</a:t>
            </a:r>
            <a:r>
              <a:rPr sz="19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oluşturur.</a:t>
            </a:r>
            <a:endParaRPr sz="19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1900" spc="-10" dirty="0">
                <a:latin typeface="Calibri"/>
                <a:cs typeface="Calibri"/>
              </a:rPr>
              <a:t>Komisyon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19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az</a:t>
            </a:r>
            <a:r>
              <a:rPr sz="19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beş</a:t>
            </a:r>
            <a:r>
              <a:rPr sz="19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9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tek</a:t>
            </a:r>
            <a:r>
              <a:rPr sz="19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sayıda</a:t>
            </a:r>
            <a:r>
              <a:rPr sz="19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kişiden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oluşur.</a:t>
            </a:r>
            <a:endParaRPr sz="1900">
              <a:latin typeface="Calibri"/>
              <a:cs typeface="Calibri"/>
            </a:endParaRPr>
          </a:p>
          <a:p>
            <a:pPr marL="298450" marR="5080" indent="-286385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1900" dirty="0">
                <a:latin typeface="Calibri"/>
                <a:cs typeface="Calibri"/>
              </a:rPr>
              <a:t>Üyelerden</a:t>
            </a:r>
            <a:r>
              <a:rPr sz="1900" spc="10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en</a:t>
            </a:r>
            <a:r>
              <a:rPr sz="1900" spc="11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az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ikisi</a:t>
            </a:r>
            <a:r>
              <a:rPr sz="1900" b="1" spc="10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ihale</a:t>
            </a:r>
            <a:r>
              <a:rPr sz="1900" b="1" spc="12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konusu</a:t>
            </a:r>
            <a:r>
              <a:rPr sz="1900" b="1" spc="95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işin</a:t>
            </a:r>
            <a:r>
              <a:rPr sz="1900" b="1" spc="100" dirty="0">
                <a:latin typeface="Calibri"/>
                <a:cs typeface="Calibri"/>
              </a:rPr>
              <a:t>  </a:t>
            </a:r>
            <a:r>
              <a:rPr sz="1900" b="1" spc="-10" dirty="0">
                <a:latin typeface="Calibri"/>
                <a:cs typeface="Calibri"/>
              </a:rPr>
              <a:t>uzmanı </a:t>
            </a:r>
            <a:r>
              <a:rPr sz="1900" dirty="0">
                <a:latin typeface="Calibri"/>
                <a:cs typeface="Calibri"/>
              </a:rPr>
              <a:t>olacaktır.</a:t>
            </a:r>
            <a:r>
              <a:rPr sz="1900" spc="3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(Danışmanlık</a:t>
            </a:r>
            <a:r>
              <a:rPr sz="1900" spc="3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ihalelerinde</a:t>
            </a:r>
            <a:r>
              <a:rPr sz="1900" spc="3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mali</a:t>
            </a:r>
            <a:r>
              <a:rPr sz="1900" spc="3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üye</a:t>
            </a:r>
            <a:r>
              <a:rPr sz="1900" spc="3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hariç </a:t>
            </a:r>
            <a:r>
              <a:rPr sz="1900" dirty="0">
                <a:latin typeface="Calibri"/>
                <a:cs typeface="Calibri"/>
              </a:rPr>
              <a:t>hepsi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uzman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olmalı)</a:t>
            </a:r>
            <a:endParaRPr sz="19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1900" dirty="0">
                <a:latin typeface="Calibri"/>
                <a:cs typeface="Calibri"/>
              </a:rPr>
              <a:t>Bir</a:t>
            </a:r>
            <a:r>
              <a:rPr sz="1900" spc="3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üyenin</a:t>
            </a:r>
            <a:r>
              <a:rPr sz="1900" spc="350" dirty="0"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muhasebe</a:t>
            </a:r>
            <a:r>
              <a:rPr sz="1900" b="1" spc="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veya</a:t>
            </a:r>
            <a:r>
              <a:rPr sz="1900" b="1" spc="3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mali</a:t>
            </a:r>
            <a:r>
              <a:rPr sz="1900" b="1" spc="3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işlerden</a:t>
            </a:r>
            <a:r>
              <a:rPr sz="1900" b="1" spc="3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sorumlu</a:t>
            </a:r>
            <a:endParaRPr sz="19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900" dirty="0">
                <a:latin typeface="Calibri"/>
                <a:cs typeface="Calibri"/>
              </a:rPr>
              <a:t>personel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olması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zorunludur.</a:t>
            </a:r>
            <a:endParaRPr sz="1900">
              <a:latin typeface="Calibri"/>
              <a:cs typeface="Calibri"/>
            </a:endParaRPr>
          </a:p>
          <a:p>
            <a:pPr marL="297815" marR="9525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İhale</a:t>
            </a:r>
            <a:r>
              <a:rPr sz="1900" spc="409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komisyonu</a:t>
            </a:r>
            <a:r>
              <a:rPr sz="1900" spc="409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dışında</a:t>
            </a:r>
            <a:r>
              <a:rPr sz="1900" spc="405" dirty="0">
                <a:latin typeface="Calibri"/>
                <a:cs typeface="Calibri"/>
              </a:rPr>
              <a:t> 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başka</a:t>
            </a:r>
            <a:r>
              <a:rPr sz="1900" b="1" spc="41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adlar</a:t>
            </a:r>
            <a:r>
              <a:rPr sz="1900" b="1" spc="41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altında 	komisyonlar</a:t>
            </a:r>
            <a:r>
              <a:rPr sz="19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kurulamaz.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1135" y="4642103"/>
            <a:ext cx="2676143" cy="16946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175" y="871727"/>
            <a:ext cx="2508504" cy="7315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1118" y="1032230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576" y="1301496"/>
            <a:ext cx="2966085" cy="1691639"/>
            <a:chOff x="36576" y="1301496"/>
            <a:chExt cx="2966085" cy="169163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" y="1301496"/>
              <a:ext cx="2965704" cy="11856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6" y="2151888"/>
              <a:ext cx="2508504" cy="84124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33750" y="1563166"/>
            <a:ext cx="1770380" cy="12096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6720" marR="115570" indent="-304800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  <a:p>
            <a:pPr marL="402590" marR="5080" indent="-39052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5175" y="2843783"/>
            <a:ext cx="2508504" cy="7284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3270" y="3001848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5175" y="3465576"/>
            <a:ext cx="2508885" cy="2155190"/>
            <a:chOff x="265175" y="3465576"/>
            <a:chExt cx="2508885" cy="21551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3465576"/>
              <a:ext cx="2508504" cy="8412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4120896"/>
              <a:ext cx="2508504" cy="8412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175" y="4776228"/>
              <a:ext cx="2508504" cy="84428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4665" y="3532784"/>
            <a:ext cx="1646555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2069" marR="43815" algn="ctr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5175" y="5468111"/>
            <a:ext cx="2493264" cy="72847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63088" y="5628015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630424" cy="524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2621" y="758939"/>
            <a:ext cx="8125459" cy="3766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Komisyonu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80"/>
              </a:spcBef>
            </a:pP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2000" spc="-10" dirty="0">
                <a:latin typeface="Calibri"/>
                <a:cs typeface="Calibri"/>
              </a:rPr>
              <a:t>Komisyon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idarenin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personelinden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oluşturulur.</a:t>
            </a:r>
            <a:endParaRPr sz="2000">
              <a:latin typeface="Calibri"/>
              <a:cs typeface="Calibri"/>
            </a:endParaRPr>
          </a:p>
          <a:p>
            <a:pPr marL="298450" marR="1079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  <a:tab pos="1078865" algn="l"/>
                <a:tab pos="1856105" algn="l"/>
                <a:tab pos="2459990" algn="l"/>
                <a:tab pos="3437890" algn="l"/>
                <a:tab pos="4465320" algn="l"/>
                <a:tab pos="5178425" algn="l"/>
                <a:tab pos="5982970" algn="l"/>
                <a:tab pos="7574280" algn="l"/>
              </a:tabLst>
            </a:pPr>
            <a:r>
              <a:rPr sz="2000" spc="-10" dirty="0">
                <a:latin typeface="Calibri"/>
                <a:cs typeface="Calibri"/>
              </a:rPr>
              <a:t>Yeterli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sayıda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veya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nitelikte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personel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yoksa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Kanun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kapsamındaki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diğer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idarelerden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üye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alınabilir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İhale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yetkilisi,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komisyonunda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görev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alamaz.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İhale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komisyonu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üyeleri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muayene</a:t>
            </a:r>
            <a:r>
              <a:rPr sz="2000" b="1" spc="3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000" b="1" spc="3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kabul</a:t>
            </a:r>
            <a:r>
              <a:rPr sz="2000" b="1" spc="3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komisyonunda</a:t>
            </a:r>
            <a:r>
              <a:rPr sz="2000" b="1" spc="3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veya</a:t>
            </a:r>
            <a:r>
              <a:rPr sz="2000" b="1" spc="3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kontrol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teşkilatında</a:t>
            </a:r>
            <a:r>
              <a:rPr sz="20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görev</a:t>
            </a:r>
            <a:r>
              <a:rPr sz="20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alabilir.</a:t>
            </a:r>
            <a:endParaRPr sz="2000">
              <a:latin typeface="Calibri"/>
              <a:cs typeface="Calibri"/>
            </a:endParaRPr>
          </a:p>
          <a:p>
            <a:pPr marL="298450" marR="825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  <a:tab pos="1130935" algn="l"/>
                <a:tab pos="2075814" algn="l"/>
                <a:tab pos="3484245" algn="l"/>
                <a:tab pos="4020185" algn="l"/>
                <a:tab pos="4666615" algn="l"/>
                <a:tab pos="5885815" algn="l"/>
                <a:tab pos="7074534" algn="l"/>
                <a:tab pos="7528559" algn="l"/>
              </a:tabLst>
            </a:pPr>
            <a:r>
              <a:rPr sz="2000" spc="-10" dirty="0">
                <a:latin typeface="Calibri"/>
                <a:cs typeface="Calibri"/>
              </a:rPr>
              <a:t>Ancak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kontrol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teşkilatında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yer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alan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görevliler,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muayene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kabul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komisyonunda</a:t>
            </a:r>
            <a:r>
              <a:rPr sz="20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görev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alamazlar.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1135" y="4642103"/>
            <a:ext cx="2676143" cy="16946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630424" cy="524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541" y="758939"/>
            <a:ext cx="8244205" cy="3775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Komisyonu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Yedek</a:t>
            </a:r>
            <a:r>
              <a:rPr sz="20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Üyeler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640080" lvl="1" indent="-28321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40080" algn="l"/>
              </a:tabLst>
            </a:pPr>
            <a:r>
              <a:rPr sz="2000" dirty="0">
                <a:latin typeface="Calibri"/>
                <a:cs typeface="Calibri"/>
              </a:rPr>
              <a:t>Asıl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üyelerin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taşıması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özelliklere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sahip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olmalıdır</a:t>
            </a:r>
            <a:endParaRPr sz="2000">
              <a:latin typeface="Calibri"/>
              <a:cs typeface="Calibri"/>
            </a:endParaRPr>
          </a:p>
          <a:p>
            <a:pPr marL="640080" marR="6985" lvl="1" indent="-283845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40080" algn="l"/>
              </a:tabLst>
            </a:pPr>
            <a:r>
              <a:rPr sz="2000" dirty="0">
                <a:latin typeface="Calibri"/>
                <a:cs typeface="Calibri"/>
              </a:rPr>
              <a:t>Komisyon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üyesi,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idaredeki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görevinden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ayrılırsa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yerine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atanan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değil, </a:t>
            </a:r>
            <a:r>
              <a:rPr sz="2000" dirty="0">
                <a:latin typeface="Calibri"/>
                <a:cs typeface="Calibri"/>
              </a:rPr>
              <a:t>yedek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üye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belirlenmiş kişi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devam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edilir</a:t>
            </a:r>
            <a:endParaRPr sz="2000">
              <a:latin typeface="Calibri"/>
              <a:cs typeface="Calibri"/>
            </a:endParaRPr>
          </a:p>
          <a:p>
            <a:pPr marL="640080" marR="5080" lvl="1" indent="-283845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40080" algn="l"/>
              </a:tabLst>
            </a:pPr>
            <a:r>
              <a:rPr sz="2000" dirty="0">
                <a:latin typeface="Calibri"/>
                <a:cs typeface="Calibri"/>
              </a:rPr>
              <a:t>Herhangi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sebeple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asıl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üyenin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yerine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geçen</a:t>
            </a:r>
            <a:r>
              <a:rPr sz="2000" spc="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yedek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üyenin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geçerli </a:t>
            </a:r>
            <a:r>
              <a:rPr sz="2000" dirty="0">
                <a:latin typeface="Calibri"/>
                <a:cs typeface="Calibri"/>
              </a:rPr>
              <a:t>mazeret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durumları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hariç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sonuçlanıncaya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kadar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komisyon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üyeliğine </a:t>
            </a:r>
            <a:r>
              <a:rPr sz="2000" dirty="0">
                <a:latin typeface="Calibri"/>
                <a:cs typeface="Calibri"/>
              </a:rPr>
              <a:t>devam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etmesi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gerekir.</a:t>
            </a:r>
            <a:endParaRPr sz="2000">
              <a:latin typeface="Calibri"/>
              <a:cs typeface="Calibri"/>
            </a:endParaRPr>
          </a:p>
          <a:p>
            <a:pPr marL="640080" lvl="1" indent="-28321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640080" algn="l"/>
              </a:tabLst>
            </a:pPr>
            <a:r>
              <a:rPr sz="2000" dirty="0">
                <a:latin typeface="Calibri"/>
                <a:cs typeface="Calibri"/>
              </a:rPr>
              <a:t>İhale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işlem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dosyası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yedek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üyelere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verilebilir.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1135" y="4642103"/>
            <a:ext cx="2676143" cy="16946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0002" y="1147013"/>
            <a:ext cx="563499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Font typeface="Calibri"/>
              <a:buAutoNum type="alphaLcPeriod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Merkezi</a:t>
            </a:r>
            <a:r>
              <a:rPr sz="1800" b="1" spc="7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yönetim</a:t>
            </a:r>
            <a:r>
              <a:rPr sz="1800" b="1" spc="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kapsamındaki</a:t>
            </a:r>
            <a:r>
              <a:rPr sz="1800" b="1" spc="7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kamu</a:t>
            </a:r>
            <a:r>
              <a:rPr sz="1800" b="1" spc="8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idareleri,</a:t>
            </a:r>
            <a:r>
              <a:rPr sz="1800" b="1" spc="75" dirty="0">
                <a:latin typeface="Calibri"/>
                <a:cs typeface="Calibri"/>
              </a:rPr>
              <a:t>  </a:t>
            </a:r>
            <a:r>
              <a:rPr sz="1800" b="1" spc="-20" dirty="0">
                <a:latin typeface="Calibri"/>
                <a:cs typeface="Calibri"/>
              </a:rPr>
              <a:t>özel </a:t>
            </a:r>
            <a:r>
              <a:rPr sz="1800" b="1" dirty="0">
                <a:latin typeface="Calibri"/>
                <a:cs typeface="Calibri"/>
              </a:rPr>
              <a:t>idareler</a:t>
            </a:r>
            <a:r>
              <a:rPr sz="1800" b="1" spc="3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3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belediyeler</a:t>
            </a:r>
            <a:r>
              <a:rPr sz="1800" b="1" spc="3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ile</a:t>
            </a:r>
            <a:r>
              <a:rPr sz="1800" b="1" spc="36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bunlara</a:t>
            </a:r>
            <a:r>
              <a:rPr sz="1800" b="1" spc="37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bağlı;</a:t>
            </a:r>
            <a:r>
              <a:rPr sz="1800" b="1" spc="380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döner </a:t>
            </a:r>
            <a:r>
              <a:rPr sz="1800" b="1" dirty="0">
                <a:latin typeface="Calibri"/>
                <a:cs typeface="Calibri"/>
              </a:rPr>
              <a:t>sermayeli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kuruluşlar,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birlikler,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tüzel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kişiler.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Kamu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iktisadi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teşebbüsleri.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9996" y="2549094"/>
            <a:ext cx="18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4420" y="2549094"/>
            <a:ext cx="529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8350" algn="l"/>
                <a:tab pos="1725295" algn="l"/>
                <a:tab pos="2957195" algn="l"/>
                <a:tab pos="3731260" algn="l"/>
                <a:tab pos="4273550" algn="l"/>
              </a:tabLst>
            </a:pPr>
            <a:r>
              <a:rPr sz="1800" b="1" spc="-10" dirty="0">
                <a:latin typeface="Calibri"/>
                <a:cs typeface="Calibri"/>
              </a:rPr>
              <a:t>Sosyal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güvenlik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kuruluşları,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fonlar,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özel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kanunlarla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9989" y="2823414"/>
            <a:ext cx="563880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>
              <a:lnSpc>
                <a:spcPct val="100000"/>
              </a:lnSpc>
              <a:spcBef>
                <a:spcPts val="100"/>
              </a:spcBef>
              <a:tabLst>
                <a:tab pos="1374775" algn="l"/>
                <a:tab pos="1725295" algn="l"/>
                <a:tab pos="2920365" algn="l"/>
                <a:tab pos="3575685" algn="l"/>
                <a:tab pos="4291965" algn="l"/>
                <a:tab pos="5166995" algn="l"/>
              </a:tabLst>
            </a:pPr>
            <a:r>
              <a:rPr sz="1800" b="1" spc="-10" dirty="0">
                <a:latin typeface="Calibri"/>
                <a:cs typeface="Calibri"/>
              </a:rPr>
              <a:t>kurulmuş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ve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kendilerine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kamu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görevi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verilmiş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tüzel </a:t>
            </a:r>
            <a:r>
              <a:rPr sz="1800" b="1" dirty="0">
                <a:latin typeface="Calibri"/>
                <a:cs typeface="Calibri"/>
              </a:rPr>
              <a:t>kişiliğe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sahip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kuruluşlar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bağımsız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bütçeli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kuruluşlar.</a:t>
            </a:r>
            <a:endParaRPr sz="1800">
              <a:latin typeface="Calibri"/>
              <a:cs typeface="Calibri"/>
            </a:endParaRPr>
          </a:p>
          <a:p>
            <a:pPr marL="356870" marR="8890" indent="-344805" algn="just">
              <a:lnSpc>
                <a:spcPct val="100000"/>
              </a:lnSpc>
              <a:spcBef>
                <a:spcPts val="1200"/>
              </a:spcBef>
              <a:buAutoNum type="alphaLcPeriod" startAt="4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Yukarıda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sayılanların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doğrudan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veya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dolaylı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olarak </a:t>
            </a:r>
            <a:r>
              <a:rPr sz="1800" b="1" dirty="0">
                <a:latin typeface="Calibri"/>
                <a:cs typeface="Calibri"/>
              </a:rPr>
              <a:t>birlikte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ayrı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ayrı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sermayesinin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yarısından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fazlasına </a:t>
            </a:r>
            <a:r>
              <a:rPr sz="1800" b="1" dirty="0">
                <a:latin typeface="Calibri"/>
                <a:cs typeface="Calibri"/>
              </a:rPr>
              <a:t>sahip</a:t>
            </a:r>
            <a:r>
              <a:rPr sz="1800" b="1" spc="2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bulundukları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her</a:t>
            </a:r>
            <a:r>
              <a:rPr sz="1800" b="1" spc="25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çeşit</a:t>
            </a:r>
            <a:r>
              <a:rPr sz="1800" b="1" spc="2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kuruluş,</a:t>
            </a:r>
            <a:r>
              <a:rPr sz="1800" b="1" spc="2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müessese,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birlik, </a:t>
            </a:r>
            <a:r>
              <a:rPr sz="1800" b="1" dirty="0">
                <a:latin typeface="Calibri"/>
                <a:cs typeface="Calibri"/>
              </a:rPr>
              <a:t>işletme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şirketler.</a:t>
            </a:r>
            <a:endParaRPr sz="18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00000"/>
              </a:lnSpc>
              <a:spcBef>
                <a:spcPts val="1200"/>
              </a:spcBef>
              <a:buAutoNum type="alphaLcPeriod" startAt="4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4603</a:t>
            </a:r>
            <a:r>
              <a:rPr sz="1800" b="1" spc="3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sayılı</a:t>
            </a:r>
            <a:r>
              <a:rPr sz="1800" b="1" spc="3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Kanun</a:t>
            </a:r>
            <a:r>
              <a:rPr sz="1800" b="1" spc="3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kapsamındaki</a:t>
            </a:r>
            <a:r>
              <a:rPr sz="1800" b="1" spc="3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bankalar</a:t>
            </a:r>
            <a:r>
              <a:rPr sz="1800" b="1" spc="31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ile</a:t>
            </a:r>
            <a:r>
              <a:rPr sz="1800" b="1" spc="310" dirty="0">
                <a:latin typeface="Calibri"/>
                <a:cs typeface="Calibri"/>
              </a:rPr>
              <a:t>  </a:t>
            </a:r>
            <a:r>
              <a:rPr sz="1800" b="1" spc="-25" dirty="0">
                <a:latin typeface="Calibri"/>
                <a:cs typeface="Calibri"/>
              </a:rPr>
              <a:t>bu </a:t>
            </a:r>
            <a:r>
              <a:rPr sz="1800" b="1" dirty="0">
                <a:latin typeface="Calibri"/>
                <a:cs typeface="Calibri"/>
              </a:rPr>
              <a:t>bankaların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doğrudan</a:t>
            </a:r>
            <a:r>
              <a:rPr sz="1800" b="1" spc="1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veya</a:t>
            </a:r>
            <a:r>
              <a:rPr sz="1800" b="1" spc="1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dolaylı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olarak</a:t>
            </a:r>
            <a:r>
              <a:rPr sz="1800" b="1" spc="1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birlikte</a:t>
            </a:r>
            <a:r>
              <a:rPr sz="1800" b="1" spc="1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ya</a:t>
            </a:r>
            <a:r>
              <a:rPr sz="1800" b="1" spc="18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da </a:t>
            </a:r>
            <a:r>
              <a:rPr sz="1800" b="1" dirty="0">
                <a:latin typeface="Calibri"/>
                <a:cs typeface="Calibri"/>
              </a:rPr>
              <a:t>ayrı</a:t>
            </a:r>
            <a:r>
              <a:rPr sz="1800" b="1" spc="35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ayrı</a:t>
            </a:r>
            <a:r>
              <a:rPr sz="1800" b="1" spc="35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sermayesinin</a:t>
            </a:r>
            <a:r>
              <a:rPr sz="1800" b="1" spc="35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yarısından</a:t>
            </a:r>
            <a:r>
              <a:rPr sz="1800" b="1" spc="35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fazlasına</a:t>
            </a:r>
            <a:r>
              <a:rPr sz="1800" b="1" spc="355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sahip </a:t>
            </a:r>
            <a:r>
              <a:rPr sz="1800" b="1" dirty="0">
                <a:latin typeface="Calibri"/>
                <a:cs typeface="Calibri"/>
              </a:rPr>
              <a:t>bulundukları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şirketlerin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yapım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ihaleleri.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UYGULAMA</a:t>
            </a:r>
            <a:r>
              <a:rPr spc="-75" dirty="0"/>
              <a:t> </a:t>
            </a:r>
            <a:r>
              <a:rPr spc="-10" dirty="0"/>
              <a:t>İLKELERİ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1517903"/>
            <a:ext cx="1953895" cy="3850004"/>
            <a:chOff x="0" y="1517903"/>
            <a:chExt cx="1953895" cy="385000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17903"/>
              <a:ext cx="1953768" cy="38496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3975" y="2161031"/>
              <a:ext cx="592455" cy="567690"/>
            </a:xfrm>
            <a:custGeom>
              <a:avLst/>
              <a:gdLst/>
              <a:ahLst/>
              <a:cxnLst/>
              <a:rect l="l" t="t" r="r" b="b"/>
              <a:pathLst>
                <a:path w="592455" h="567689">
                  <a:moveTo>
                    <a:pt x="406755" y="524510"/>
                  </a:moveTo>
                  <a:lnTo>
                    <a:pt x="405422" y="524510"/>
                  </a:lnTo>
                  <a:lnTo>
                    <a:pt x="402577" y="525780"/>
                  </a:lnTo>
                  <a:lnTo>
                    <a:pt x="400634" y="527050"/>
                  </a:lnTo>
                  <a:lnTo>
                    <a:pt x="396798" y="530860"/>
                  </a:lnTo>
                  <a:lnTo>
                    <a:pt x="395782" y="532130"/>
                  </a:lnTo>
                  <a:lnTo>
                    <a:pt x="394487" y="533400"/>
                  </a:lnTo>
                  <a:lnTo>
                    <a:pt x="393611" y="535940"/>
                  </a:lnTo>
                  <a:lnTo>
                    <a:pt x="393674" y="537210"/>
                  </a:lnTo>
                  <a:lnTo>
                    <a:pt x="394347" y="538480"/>
                  </a:lnTo>
                  <a:lnTo>
                    <a:pt x="395058" y="541020"/>
                  </a:lnTo>
                  <a:lnTo>
                    <a:pt x="422465" y="567690"/>
                  </a:lnTo>
                  <a:lnTo>
                    <a:pt x="431723" y="567690"/>
                  </a:lnTo>
                  <a:lnTo>
                    <a:pt x="437908" y="566420"/>
                  </a:lnTo>
                  <a:lnTo>
                    <a:pt x="440867" y="563880"/>
                  </a:lnTo>
                  <a:lnTo>
                    <a:pt x="445388" y="560070"/>
                  </a:lnTo>
                  <a:lnTo>
                    <a:pt x="446862" y="557530"/>
                  </a:lnTo>
                  <a:lnTo>
                    <a:pt x="449414" y="553720"/>
                  </a:lnTo>
                  <a:lnTo>
                    <a:pt x="452005" y="546100"/>
                  </a:lnTo>
                  <a:lnTo>
                    <a:pt x="454520" y="539750"/>
                  </a:lnTo>
                  <a:lnTo>
                    <a:pt x="422198" y="539750"/>
                  </a:lnTo>
                  <a:lnTo>
                    <a:pt x="420484" y="538480"/>
                  </a:lnTo>
                  <a:lnTo>
                    <a:pt x="406755" y="524510"/>
                  </a:lnTo>
                  <a:close/>
                </a:path>
                <a:path w="592455" h="567689">
                  <a:moveTo>
                    <a:pt x="494664" y="552450"/>
                  </a:moveTo>
                  <a:lnTo>
                    <a:pt x="477875" y="552450"/>
                  </a:lnTo>
                  <a:lnTo>
                    <a:pt x="483984" y="554990"/>
                  </a:lnTo>
                  <a:lnTo>
                    <a:pt x="491832" y="554990"/>
                  </a:lnTo>
                  <a:lnTo>
                    <a:pt x="492747" y="553720"/>
                  </a:lnTo>
                  <a:lnTo>
                    <a:pt x="494664" y="552450"/>
                  </a:lnTo>
                  <a:close/>
                </a:path>
                <a:path w="592455" h="567689">
                  <a:moveTo>
                    <a:pt x="507352" y="539750"/>
                  </a:moveTo>
                  <a:lnTo>
                    <a:pt x="454520" y="539750"/>
                  </a:lnTo>
                  <a:lnTo>
                    <a:pt x="456806" y="542290"/>
                  </a:lnTo>
                  <a:lnTo>
                    <a:pt x="459371" y="543560"/>
                  </a:lnTo>
                  <a:lnTo>
                    <a:pt x="465112" y="547370"/>
                  </a:lnTo>
                  <a:lnTo>
                    <a:pt x="468172" y="548640"/>
                  </a:lnTo>
                  <a:lnTo>
                    <a:pt x="474713" y="552450"/>
                  </a:lnTo>
                  <a:lnTo>
                    <a:pt x="495731" y="552450"/>
                  </a:lnTo>
                  <a:lnTo>
                    <a:pt x="498081" y="549910"/>
                  </a:lnTo>
                  <a:lnTo>
                    <a:pt x="499440" y="548640"/>
                  </a:lnTo>
                  <a:lnTo>
                    <a:pt x="503224" y="544830"/>
                  </a:lnTo>
                  <a:lnTo>
                    <a:pt x="504939" y="543560"/>
                  </a:lnTo>
                  <a:lnTo>
                    <a:pt x="507352" y="539750"/>
                  </a:lnTo>
                  <a:close/>
                </a:path>
                <a:path w="592455" h="567689">
                  <a:moveTo>
                    <a:pt x="530656" y="387350"/>
                  </a:moveTo>
                  <a:lnTo>
                    <a:pt x="507806" y="387350"/>
                  </a:lnTo>
                  <a:lnTo>
                    <a:pt x="484200" y="394970"/>
                  </a:lnTo>
                  <a:lnTo>
                    <a:pt x="452920" y="417830"/>
                  </a:lnTo>
                  <a:lnTo>
                    <a:pt x="426926" y="455930"/>
                  </a:lnTo>
                  <a:lnTo>
                    <a:pt x="421551" y="485140"/>
                  </a:lnTo>
                  <a:lnTo>
                    <a:pt x="422655" y="494030"/>
                  </a:lnTo>
                  <a:lnTo>
                    <a:pt x="427989" y="508000"/>
                  </a:lnTo>
                  <a:lnTo>
                    <a:pt x="431634" y="515620"/>
                  </a:lnTo>
                  <a:lnTo>
                    <a:pt x="436244" y="520700"/>
                  </a:lnTo>
                  <a:lnTo>
                    <a:pt x="431672" y="532130"/>
                  </a:lnTo>
                  <a:lnTo>
                    <a:pt x="429844" y="535940"/>
                  </a:lnTo>
                  <a:lnTo>
                    <a:pt x="429158" y="537210"/>
                  </a:lnTo>
                  <a:lnTo>
                    <a:pt x="427050" y="539750"/>
                  </a:lnTo>
                  <a:lnTo>
                    <a:pt x="508215" y="539750"/>
                  </a:lnTo>
                  <a:lnTo>
                    <a:pt x="509206" y="537210"/>
                  </a:lnTo>
                  <a:lnTo>
                    <a:pt x="509397" y="535940"/>
                  </a:lnTo>
                  <a:lnTo>
                    <a:pt x="509142" y="534670"/>
                  </a:lnTo>
                  <a:lnTo>
                    <a:pt x="508774" y="534670"/>
                  </a:lnTo>
                  <a:lnTo>
                    <a:pt x="507364" y="533400"/>
                  </a:lnTo>
                  <a:lnTo>
                    <a:pt x="505739" y="532130"/>
                  </a:lnTo>
                  <a:lnTo>
                    <a:pt x="500875" y="532130"/>
                  </a:lnTo>
                  <a:lnTo>
                    <a:pt x="497878" y="530860"/>
                  </a:lnTo>
                  <a:lnTo>
                    <a:pt x="490778" y="528320"/>
                  </a:lnTo>
                  <a:lnTo>
                    <a:pt x="486917" y="527050"/>
                  </a:lnTo>
                  <a:lnTo>
                    <a:pt x="474370" y="519430"/>
                  </a:lnTo>
                  <a:lnTo>
                    <a:pt x="465505" y="510540"/>
                  </a:lnTo>
                  <a:lnTo>
                    <a:pt x="462064" y="505460"/>
                  </a:lnTo>
                  <a:lnTo>
                    <a:pt x="457771" y="494030"/>
                  </a:lnTo>
                  <a:lnTo>
                    <a:pt x="457034" y="488950"/>
                  </a:lnTo>
                  <a:lnTo>
                    <a:pt x="458368" y="476250"/>
                  </a:lnTo>
                  <a:lnTo>
                    <a:pt x="480453" y="443230"/>
                  </a:lnTo>
                  <a:lnTo>
                    <a:pt x="512711" y="421640"/>
                  </a:lnTo>
                  <a:lnTo>
                    <a:pt x="525183" y="420370"/>
                  </a:lnTo>
                  <a:lnTo>
                    <a:pt x="579873" y="420370"/>
                  </a:lnTo>
                  <a:lnTo>
                    <a:pt x="578192" y="417830"/>
                  </a:lnTo>
                  <a:lnTo>
                    <a:pt x="545287" y="392430"/>
                  </a:lnTo>
                  <a:lnTo>
                    <a:pt x="530656" y="387350"/>
                  </a:lnTo>
                  <a:close/>
                </a:path>
                <a:path w="592455" h="567689">
                  <a:moveTo>
                    <a:pt x="579873" y="420370"/>
                  </a:moveTo>
                  <a:lnTo>
                    <a:pt x="531139" y="420370"/>
                  </a:lnTo>
                  <a:lnTo>
                    <a:pt x="542493" y="424180"/>
                  </a:lnTo>
                  <a:lnTo>
                    <a:pt x="547700" y="427990"/>
                  </a:lnTo>
                  <a:lnTo>
                    <a:pt x="567893" y="463550"/>
                  </a:lnTo>
                  <a:lnTo>
                    <a:pt x="568566" y="468630"/>
                  </a:lnTo>
                  <a:lnTo>
                    <a:pt x="569188" y="469900"/>
                  </a:lnTo>
                  <a:lnTo>
                    <a:pt x="570661" y="471170"/>
                  </a:lnTo>
                  <a:lnTo>
                    <a:pt x="571347" y="472440"/>
                  </a:lnTo>
                  <a:lnTo>
                    <a:pt x="572947" y="472440"/>
                  </a:lnTo>
                  <a:lnTo>
                    <a:pt x="573913" y="471170"/>
                  </a:lnTo>
                  <a:lnTo>
                    <a:pt x="576135" y="471170"/>
                  </a:lnTo>
                  <a:lnTo>
                    <a:pt x="577405" y="469900"/>
                  </a:lnTo>
                  <a:lnTo>
                    <a:pt x="580250" y="467360"/>
                  </a:lnTo>
                  <a:lnTo>
                    <a:pt x="581888" y="466090"/>
                  </a:lnTo>
                  <a:lnTo>
                    <a:pt x="585482" y="462280"/>
                  </a:lnTo>
                  <a:lnTo>
                    <a:pt x="586892" y="461010"/>
                  </a:lnTo>
                  <a:lnTo>
                    <a:pt x="589051" y="458470"/>
                  </a:lnTo>
                  <a:lnTo>
                    <a:pt x="589940" y="457200"/>
                  </a:lnTo>
                  <a:lnTo>
                    <a:pt x="591299" y="454660"/>
                  </a:lnTo>
                  <a:lnTo>
                    <a:pt x="591769" y="454660"/>
                  </a:lnTo>
                  <a:lnTo>
                    <a:pt x="592264" y="452120"/>
                  </a:lnTo>
                  <a:lnTo>
                    <a:pt x="592391" y="450850"/>
                  </a:lnTo>
                  <a:lnTo>
                    <a:pt x="592404" y="448310"/>
                  </a:lnTo>
                  <a:lnTo>
                    <a:pt x="591946" y="445770"/>
                  </a:lnTo>
                  <a:lnTo>
                    <a:pt x="590118" y="439420"/>
                  </a:lnTo>
                  <a:lnTo>
                    <a:pt x="588797" y="435610"/>
                  </a:lnTo>
                  <a:lnTo>
                    <a:pt x="585355" y="427990"/>
                  </a:lnTo>
                  <a:lnTo>
                    <a:pt x="583234" y="425450"/>
                  </a:lnTo>
                  <a:lnTo>
                    <a:pt x="579873" y="420370"/>
                  </a:lnTo>
                  <a:close/>
                </a:path>
                <a:path w="592455" h="567689">
                  <a:moveTo>
                    <a:pt x="373140" y="363220"/>
                  </a:moveTo>
                  <a:lnTo>
                    <a:pt x="336473" y="363220"/>
                  </a:lnTo>
                  <a:lnTo>
                    <a:pt x="381355" y="408940"/>
                  </a:lnTo>
                  <a:lnTo>
                    <a:pt x="365239" y="440690"/>
                  </a:lnTo>
                  <a:lnTo>
                    <a:pt x="364680" y="441960"/>
                  </a:lnTo>
                  <a:lnTo>
                    <a:pt x="364337" y="443230"/>
                  </a:lnTo>
                  <a:lnTo>
                    <a:pt x="364083" y="444500"/>
                  </a:lnTo>
                  <a:lnTo>
                    <a:pt x="364350" y="445770"/>
                  </a:lnTo>
                  <a:lnTo>
                    <a:pt x="365632" y="448310"/>
                  </a:lnTo>
                  <a:lnTo>
                    <a:pt x="366788" y="449580"/>
                  </a:lnTo>
                  <a:lnTo>
                    <a:pt x="370116" y="453390"/>
                  </a:lnTo>
                  <a:lnTo>
                    <a:pt x="372516" y="455930"/>
                  </a:lnTo>
                  <a:lnTo>
                    <a:pt x="378663" y="462280"/>
                  </a:lnTo>
                  <a:lnTo>
                    <a:pt x="381114" y="463550"/>
                  </a:lnTo>
                  <a:lnTo>
                    <a:pt x="384873" y="467360"/>
                  </a:lnTo>
                  <a:lnTo>
                    <a:pt x="386473" y="468630"/>
                  </a:lnTo>
                  <a:lnTo>
                    <a:pt x="389127" y="468630"/>
                  </a:lnTo>
                  <a:lnTo>
                    <a:pt x="390347" y="467360"/>
                  </a:lnTo>
                  <a:lnTo>
                    <a:pt x="392582" y="464820"/>
                  </a:lnTo>
                  <a:lnTo>
                    <a:pt x="393890" y="462280"/>
                  </a:lnTo>
                  <a:lnTo>
                    <a:pt x="395376" y="459740"/>
                  </a:lnTo>
                  <a:lnTo>
                    <a:pt x="431707" y="384810"/>
                  </a:lnTo>
                  <a:lnTo>
                    <a:pt x="394474" y="384810"/>
                  </a:lnTo>
                  <a:lnTo>
                    <a:pt x="373140" y="363220"/>
                  </a:lnTo>
                  <a:close/>
                </a:path>
                <a:path w="592455" h="567689">
                  <a:moveTo>
                    <a:pt x="464959" y="316230"/>
                  </a:moveTo>
                  <a:lnTo>
                    <a:pt x="428663" y="316230"/>
                  </a:lnTo>
                  <a:lnTo>
                    <a:pt x="394474" y="384810"/>
                  </a:lnTo>
                  <a:lnTo>
                    <a:pt x="431707" y="384810"/>
                  </a:lnTo>
                  <a:lnTo>
                    <a:pt x="464959" y="316230"/>
                  </a:lnTo>
                  <a:close/>
                </a:path>
                <a:path w="592455" h="567689">
                  <a:moveTo>
                    <a:pt x="436892" y="280670"/>
                  </a:moveTo>
                  <a:lnTo>
                    <a:pt x="434606" y="281940"/>
                  </a:lnTo>
                  <a:lnTo>
                    <a:pt x="433323" y="281940"/>
                  </a:lnTo>
                  <a:lnTo>
                    <a:pt x="285534" y="353060"/>
                  </a:lnTo>
                  <a:lnTo>
                    <a:pt x="283336" y="354330"/>
                  </a:lnTo>
                  <a:lnTo>
                    <a:pt x="280365" y="356870"/>
                  </a:lnTo>
                  <a:lnTo>
                    <a:pt x="279577" y="356870"/>
                  </a:lnTo>
                  <a:lnTo>
                    <a:pt x="279488" y="359410"/>
                  </a:lnTo>
                  <a:lnTo>
                    <a:pt x="279387" y="360680"/>
                  </a:lnTo>
                  <a:lnTo>
                    <a:pt x="280047" y="361950"/>
                  </a:lnTo>
                  <a:lnTo>
                    <a:pt x="282879" y="365760"/>
                  </a:lnTo>
                  <a:lnTo>
                    <a:pt x="285000" y="367030"/>
                  </a:lnTo>
                  <a:lnTo>
                    <a:pt x="290474" y="373380"/>
                  </a:lnTo>
                  <a:lnTo>
                    <a:pt x="292684" y="374650"/>
                  </a:lnTo>
                  <a:lnTo>
                    <a:pt x="296189" y="378460"/>
                  </a:lnTo>
                  <a:lnTo>
                    <a:pt x="297688" y="379730"/>
                  </a:lnTo>
                  <a:lnTo>
                    <a:pt x="300151" y="381000"/>
                  </a:lnTo>
                  <a:lnTo>
                    <a:pt x="301256" y="381000"/>
                  </a:lnTo>
                  <a:lnTo>
                    <a:pt x="303237" y="379730"/>
                  </a:lnTo>
                  <a:lnTo>
                    <a:pt x="305396" y="379730"/>
                  </a:lnTo>
                  <a:lnTo>
                    <a:pt x="336473" y="363220"/>
                  </a:lnTo>
                  <a:lnTo>
                    <a:pt x="373140" y="363220"/>
                  </a:lnTo>
                  <a:lnTo>
                    <a:pt x="360591" y="350520"/>
                  </a:lnTo>
                  <a:lnTo>
                    <a:pt x="428663" y="316230"/>
                  </a:lnTo>
                  <a:lnTo>
                    <a:pt x="464959" y="316230"/>
                  </a:lnTo>
                  <a:lnTo>
                    <a:pt x="465772" y="314960"/>
                  </a:lnTo>
                  <a:lnTo>
                    <a:pt x="466255" y="313690"/>
                  </a:lnTo>
                  <a:lnTo>
                    <a:pt x="466559" y="311150"/>
                  </a:lnTo>
                  <a:lnTo>
                    <a:pt x="466216" y="309880"/>
                  </a:lnTo>
                  <a:lnTo>
                    <a:pt x="464489" y="306070"/>
                  </a:lnTo>
                  <a:lnTo>
                    <a:pt x="463029" y="304800"/>
                  </a:lnTo>
                  <a:lnTo>
                    <a:pt x="458914" y="299720"/>
                  </a:lnTo>
                  <a:lnTo>
                    <a:pt x="456069" y="297180"/>
                  </a:lnTo>
                  <a:lnTo>
                    <a:pt x="449287" y="290830"/>
                  </a:lnTo>
                  <a:lnTo>
                    <a:pt x="446722" y="288290"/>
                  </a:lnTo>
                  <a:lnTo>
                    <a:pt x="442722" y="284480"/>
                  </a:lnTo>
                  <a:lnTo>
                    <a:pt x="441007" y="283210"/>
                  </a:lnTo>
                  <a:lnTo>
                    <a:pt x="438175" y="281940"/>
                  </a:lnTo>
                  <a:lnTo>
                    <a:pt x="436892" y="280670"/>
                  </a:lnTo>
                  <a:close/>
                </a:path>
                <a:path w="592455" h="567689">
                  <a:moveTo>
                    <a:pt x="376563" y="219539"/>
                  </a:moveTo>
                  <a:lnTo>
                    <a:pt x="340480" y="219539"/>
                  </a:lnTo>
                  <a:lnTo>
                    <a:pt x="241896" y="317500"/>
                  </a:lnTo>
                  <a:lnTo>
                    <a:pt x="241515" y="318770"/>
                  </a:lnTo>
                  <a:lnTo>
                    <a:pt x="241477" y="321310"/>
                  </a:lnTo>
                  <a:lnTo>
                    <a:pt x="242582" y="323850"/>
                  </a:lnTo>
                  <a:lnTo>
                    <a:pt x="243509" y="325120"/>
                  </a:lnTo>
                  <a:lnTo>
                    <a:pt x="246087" y="327660"/>
                  </a:lnTo>
                  <a:lnTo>
                    <a:pt x="247840" y="330200"/>
                  </a:lnTo>
                  <a:lnTo>
                    <a:pt x="252336" y="335280"/>
                  </a:lnTo>
                  <a:lnTo>
                    <a:pt x="254304" y="336550"/>
                  </a:lnTo>
                  <a:lnTo>
                    <a:pt x="257632" y="339090"/>
                  </a:lnTo>
                  <a:lnTo>
                    <a:pt x="259067" y="340360"/>
                  </a:lnTo>
                  <a:lnTo>
                    <a:pt x="261467" y="341630"/>
                  </a:lnTo>
                  <a:lnTo>
                    <a:pt x="264159" y="341630"/>
                  </a:lnTo>
                  <a:lnTo>
                    <a:pt x="264883" y="340360"/>
                  </a:lnTo>
                  <a:lnTo>
                    <a:pt x="265506" y="340360"/>
                  </a:lnTo>
                  <a:lnTo>
                    <a:pt x="374129" y="232410"/>
                  </a:lnTo>
                  <a:lnTo>
                    <a:pt x="377494" y="222250"/>
                  </a:lnTo>
                  <a:lnTo>
                    <a:pt x="377139" y="220980"/>
                  </a:lnTo>
                  <a:lnTo>
                    <a:pt x="376647" y="219751"/>
                  </a:lnTo>
                  <a:lnTo>
                    <a:pt x="376563" y="219539"/>
                  </a:lnTo>
                  <a:close/>
                </a:path>
                <a:path w="592455" h="567689">
                  <a:moveTo>
                    <a:pt x="277790" y="125384"/>
                  </a:moveTo>
                  <a:lnTo>
                    <a:pt x="247387" y="125384"/>
                  </a:lnTo>
                  <a:lnTo>
                    <a:pt x="182943" y="256540"/>
                  </a:lnTo>
                  <a:lnTo>
                    <a:pt x="182448" y="257810"/>
                  </a:lnTo>
                  <a:lnTo>
                    <a:pt x="182346" y="260350"/>
                  </a:lnTo>
                  <a:lnTo>
                    <a:pt x="182689" y="261620"/>
                  </a:lnTo>
                  <a:lnTo>
                    <a:pt x="183921" y="264160"/>
                  </a:lnTo>
                  <a:lnTo>
                    <a:pt x="184886" y="266700"/>
                  </a:lnTo>
                  <a:lnTo>
                    <a:pt x="187528" y="269240"/>
                  </a:lnTo>
                  <a:lnTo>
                    <a:pt x="189242" y="271780"/>
                  </a:lnTo>
                  <a:lnTo>
                    <a:pt x="193420" y="275590"/>
                  </a:lnTo>
                  <a:lnTo>
                    <a:pt x="195249" y="276860"/>
                  </a:lnTo>
                  <a:lnTo>
                    <a:pt x="198399" y="279400"/>
                  </a:lnTo>
                  <a:lnTo>
                    <a:pt x="199809" y="280670"/>
                  </a:lnTo>
                  <a:lnTo>
                    <a:pt x="202336" y="281940"/>
                  </a:lnTo>
                  <a:lnTo>
                    <a:pt x="203517" y="283210"/>
                  </a:lnTo>
                  <a:lnTo>
                    <a:pt x="205676" y="283210"/>
                  </a:lnTo>
                  <a:lnTo>
                    <a:pt x="206743" y="281940"/>
                  </a:lnTo>
                  <a:lnTo>
                    <a:pt x="207784" y="281940"/>
                  </a:lnTo>
                  <a:lnTo>
                    <a:pt x="296907" y="240030"/>
                  </a:lnTo>
                  <a:lnTo>
                    <a:pt x="227723" y="240030"/>
                  </a:lnTo>
                  <a:lnTo>
                    <a:pt x="227355" y="238760"/>
                  </a:lnTo>
                  <a:lnTo>
                    <a:pt x="273113" y="142240"/>
                  </a:lnTo>
                  <a:lnTo>
                    <a:pt x="274967" y="138430"/>
                  </a:lnTo>
                  <a:lnTo>
                    <a:pt x="276288" y="135890"/>
                  </a:lnTo>
                  <a:lnTo>
                    <a:pt x="277850" y="129540"/>
                  </a:lnTo>
                  <a:lnTo>
                    <a:pt x="278041" y="127000"/>
                  </a:lnTo>
                  <a:lnTo>
                    <a:pt x="277844" y="125730"/>
                  </a:lnTo>
                  <a:lnTo>
                    <a:pt x="277790" y="125384"/>
                  </a:lnTo>
                  <a:close/>
                </a:path>
                <a:path w="592455" h="567689">
                  <a:moveTo>
                    <a:pt x="345224" y="190500"/>
                  </a:moveTo>
                  <a:lnTo>
                    <a:pt x="337908" y="190500"/>
                  </a:lnTo>
                  <a:lnTo>
                    <a:pt x="332409" y="191770"/>
                  </a:lnTo>
                  <a:lnTo>
                    <a:pt x="329323" y="193040"/>
                  </a:lnTo>
                  <a:lnTo>
                    <a:pt x="325932" y="195580"/>
                  </a:lnTo>
                  <a:lnTo>
                    <a:pt x="227723" y="240030"/>
                  </a:lnTo>
                  <a:lnTo>
                    <a:pt x="296907" y="240030"/>
                  </a:lnTo>
                  <a:lnTo>
                    <a:pt x="340480" y="219539"/>
                  </a:lnTo>
                  <a:lnTo>
                    <a:pt x="376563" y="219539"/>
                  </a:lnTo>
                  <a:lnTo>
                    <a:pt x="375615" y="217170"/>
                  </a:lnTo>
                  <a:lnTo>
                    <a:pt x="374395" y="215900"/>
                  </a:lnTo>
                  <a:lnTo>
                    <a:pt x="354114" y="195580"/>
                  </a:lnTo>
                  <a:lnTo>
                    <a:pt x="351878" y="194310"/>
                  </a:lnTo>
                  <a:lnTo>
                    <a:pt x="347497" y="191770"/>
                  </a:lnTo>
                  <a:lnTo>
                    <a:pt x="345224" y="190500"/>
                  </a:lnTo>
                  <a:close/>
                </a:path>
                <a:path w="592455" h="567689">
                  <a:moveTo>
                    <a:pt x="246405" y="88900"/>
                  </a:moveTo>
                  <a:lnTo>
                    <a:pt x="239737" y="88900"/>
                  </a:lnTo>
                  <a:lnTo>
                    <a:pt x="236486" y="90170"/>
                  </a:lnTo>
                  <a:lnTo>
                    <a:pt x="125628" y="200660"/>
                  </a:lnTo>
                  <a:lnTo>
                    <a:pt x="125247" y="201930"/>
                  </a:lnTo>
                  <a:lnTo>
                    <a:pt x="124929" y="203200"/>
                  </a:lnTo>
                  <a:lnTo>
                    <a:pt x="125145" y="204470"/>
                  </a:lnTo>
                  <a:lnTo>
                    <a:pt x="126301" y="207010"/>
                  </a:lnTo>
                  <a:lnTo>
                    <a:pt x="127241" y="208280"/>
                  </a:lnTo>
                  <a:lnTo>
                    <a:pt x="129832" y="210820"/>
                  </a:lnTo>
                  <a:lnTo>
                    <a:pt x="131584" y="213360"/>
                  </a:lnTo>
                  <a:lnTo>
                    <a:pt x="136080" y="218440"/>
                  </a:lnTo>
                  <a:lnTo>
                    <a:pt x="138089" y="219751"/>
                  </a:lnTo>
                  <a:lnTo>
                    <a:pt x="141300" y="222250"/>
                  </a:lnTo>
                  <a:lnTo>
                    <a:pt x="142735" y="223520"/>
                  </a:lnTo>
                  <a:lnTo>
                    <a:pt x="145199" y="224790"/>
                  </a:lnTo>
                  <a:lnTo>
                    <a:pt x="147891" y="224790"/>
                  </a:lnTo>
                  <a:lnTo>
                    <a:pt x="148628" y="223520"/>
                  </a:lnTo>
                  <a:lnTo>
                    <a:pt x="247387" y="125384"/>
                  </a:lnTo>
                  <a:lnTo>
                    <a:pt x="277790" y="125384"/>
                  </a:lnTo>
                  <a:lnTo>
                    <a:pt x="277253" y="121920"/>
                  </a:lnTo>
                  <a:lnTo>
                    <a:pt x="276275" y="119380"/>
                  </a:lnTo>
                  <a:lnTo>
                    <a:pt x="273138" y="114300"/>
                  </a:lnTo>
                  <a:lnTo>
                    <a:pt x="270941" y="111760"/>
                  </a:lnTo>
                  <a:lnTo>
                    <a:pt x="249453" y="90170"/>
                  </a:lnTo>
                  <a:lnTo>
                    <a:pt x="246405" y="88900"/>
                  </a:lnTo>
                  <a:close/>
                </a:path>
                <a:path w="592455" h="567689">
                  <a:moveTo>
                    <a:pt x="95008" y="82550"/>
                  </a:moveTo>
                  <a:lnTo>
                    <a:pt x="57086" y="82550"/>
                  </a:lnTo>
                  <a:lnTo>
                    <a:pt x="101968" y="127000"/>
                  </a:lnTo>
                  <a:lnTo>
                    <a:pt x="85851" y="160020"/>
                  </a:lnTo>
                  <a:lnTo>
                    <a:pt x="85293" y="161290"/>
                  </a:lnTo>
                  <a:lnTo>
                    <a:pt x="84950" y="161290"/>
                  </a:lnTo>
                  <a:lnTo>
                    <a:pt x="84696" y="163830"/>
                  </a:lnTo>
                  <a:lnTo>
                    <a:pt x="84962" y="163830"/>
                  </a:lnTo>
                  <a:lnTo>
                    <a:pt x="86245" y="166370"/>
                  </a:lnTo>
                  <a:lnTo>
                    <a:pt x="87401" y="168910"/>
                  </a:lnTo>
                  <a:lnTo>
                    <a:pt x="90728" y="172720"/>
                  </a:lnTo>
                  <a:lnTo>
                    <a:pt x="93129" y="173990"/>
                  </a:lnTo>
                  <a:lnTo>
                    <a:pt x="101726" y="182880"/>
                  </a:lnTo>
                  <a:lnTo>
                    <a:pt x="105486" y="186690"/>
                  </a:lnTo>
                  <a:lnTo>
                    <a:pt x="110959" y="186690"/>
                  </a:lnTo>
                  <a:lnTo>
                    <a:pt x="113195" y="182880"/>
                  </a:lnTo>
                  <a:lnTo>
                    <a:pt x="114503" y="181610"/>
                  </a:lnTo>
                  <a:lnTo>
                    <a:pt x="115989" y="177800"/>
                  </a:lnTo>
                  <a:lnTo>
                    <a:pt x="152644" y="102870"/>
                  </a:lnTo>
                  <a:lnTo>
                    <a:pt x="115087" y="102870"/>
                  </a:lnTo>
                  <a:lnTo>
                    <a:pt x="95008" y="82550"/>
                  </a:lnTo>
                  <a:close/>
                </a:path>
                <a:path w="592455" h="567689">
                  <a:moveTo>
                    <a:pt x="185572" y="35560"/>
                  </a:moveTo>
                  <a:lnTo>
                    <a:pt x="149275" y="35560"/>
                  </a:lnTo>
                  <a:lnTo>
                    <a:pt x="115087" y="102870"/>
                  </a:lnTo>
                  <a:lnTo>
                    <a:pt x="152644" y="102870"/>
                  </a:lnTo>
                  <a:lnTo>
                    <a:pt x="185572" y="35560"/>
                  </a:lnTo>
                  <a:close/>
                </a:path>
                <a:path w="592455" h="567689">
                  <a:moveTo>
                    <a:pt x="158788" y="0"/>
                  </a:moveTo>
                  <a:lnTo>
                    <a:pt x="155219" y="0"/>
                  </a:lnTo>
                  <a:lnTo>
                    <a:pt x="153936" y="1270"/>
                  </a:lnTo>
                  <a:lnTo>
                    <a:pt x="6146" y="72390"/>
                  </a:lnTo>
                  <a:lnTo>
                    <a:pt x="3949" y="73660"/>
                  </a:lnTo>
                  <a:lnTo>
                    <a:pt x="977" y="74930"/>
                  </a:lnTo>
                  <a:lnTo>
                    <a:pt x="190" y="76200"/>
                  </a:lnTo>
                  <a:lnTo>
                    <a:pt x="101" y="77470"/>
                  </a:lnTo>
                  <a:lnTo>
                    <a:pt x="0" y="78740"/>
                  </a:lnTo>
                  <a:lnTo>
                    <a:pt x="660" y="81280"/>
                  </a:lnTo>
                  <a:lnTo>
                    <a:pt x="3492" y="83820"/>
                  </a:lnTo>
                  <a:lnTo>
                    <a:pt x="5613" y="86360"/>
                  </a:lnTo>
                  <a:lnTo>
                    <a:pt x="11087" y="92710"/>
                  </a:lnTo>
                  <a:lnTo>
                    <a:pt x="13296" y="93980"/>
                  </a:lnTo>
                  <a:lnTo>
                    <a:pt x="16802" y="97790"/>
                  </a:lnTo>
                  <a:lnTo>
                    <a:pt x="18300" y="97790"/>
                  </a:lnTo>
                  <a:lnTo>
                    <a:pt x="20764" y="99060"/>
                  </a:lnTo>
                  <a:lnTo>
                    <a:pt x="24904" y="99060"/>
                  </a:lnTo>
                  <a:lnTo>
                    <a:pt x="26009" y="97790"/>
                  </a:lnTo>
                  <a:lnTo>
                    <a:pt x="57086" y="82550"/>
                  </a:lnTo>
                  <a:lnTo>
                    <a:pt x="95008" y="82550"/>
                  </a:lnTo>
                  <a:lnTo>
                    <a:pt x="81203" y="68580"/>
                  </a:lnTo>
                  <a:lnTo>
                    <a:pt x="149275" y="35560"/>
                  </a:lnTo>
                  <a:lnTo>
                    <a:pt x="185572" y="35560"/>
                  </a:lnTo>
                  <a:lnTo>
                    <a:pt x="186385" y="34290"/>
                  </a:lnTo>
                  <a:lnTo>
                    <a:pt x="186867" y="31750"/>
                  </a:lnTo>
                  <a:lnTo>
                    <a:pt x="187185" y="30480"/>
                  </a:lnTo>
                  <a:lnTo>
                    <a:pt x="186829" y="27940"/>
                  </a:lnTo>
                  <a:lnTo>
                    <a:pt x="185115" y="25400"/>
                  </a:lnTo>
                  <a:lnTo>
                    <a:pt x="183641" y="24130"/>
                  </a:lnTo>
                  <a:lnTo>
                    <a:pt x="179527" y="19050"/>
                  </a:lnTo>
                  <a:lnTo>
                    <a:pt x="176682" y="16510"/>
                  </a:lnTo>
                  <a:lnTo>
                    <a:pt x="169900" y="8890"/>
                  </a:lnTo>
                  <a:lnTo>
                    <a:pt x="167335" y="6350"/>
                  </a:lnTo>
                  <a:lnTo>
                    <a:pt x="163334" y="2540"/>
                  </a:lnTo>
                  <a:lnTo>
                    <a:pt x="161620" y="1270"/>
                  </a:lnTo>
                  <a:lnTo>
                    <a:pt x="158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2627" y="3942308"/>
              <a:ext cx="748030" cy="800100"/>
            </a:xfrm>
            <a:custGeom>
              <a:avLst/>
              <a:gdLst/>
              <a:ahLst/>
              <a:cxnLst/>
              <a:rect l="l" t="t" r="r" b="b"/>
              <a:pathLst>
                <a:path w="748030" h="800100">
                  <a:moveTo>
                    <a:pt x="22644" y="670560"/>
                  </a:moveTo>
                  <a:lnTo>
                    <a:pt x="19138" y="670560"/>
                  </a:lnTo>
                  <a:lnTo>
                    <a:pt x="16852" y="671829"/>
                  </a:lnTo>
                  <a:lnTo>
                    <a:pt x="15481" y="673099"/>
                  </a:lnTo>
                  <a:lnTo>
                    <a:pt x="12293" y="675639"/>
                  </a:lnTo>
                  <a:lnTo>
                    <a:pt x="10439" y="676910"/>
                  </a:lnTo>
                  <a:lnTo>
                    <a:pt x="6172" y="681989"/>
                  </a:lnTo>
                  <a:lnTo>
                    <a:pt x="4483" y="684529"/>
                  </a:lnTo>
                  <a:lnTo>
                    <a:pt x="2070" y="687069"/>
                  </a:lnTo>
                  <a:lnTo>
                    <a:pt x="1206" y="688339"/>
                  </a:lnTo>
                  <a:lnTo>
                    <a:pt x="165" y="690879"/>
                  </a:lnTo>
                  <a:lnTo>
                    <a:pt x="0" y="692149"/>
                  </a:lnTo>
                  <a:lnTo>
                    <a:pt x="812" y="694689"/>
                  </a:lnTo>
                  <a:lnTo>
                    <a:pt x="1460" y="694689"/>
                  </a:lnTo>
                  <a:lnTo>
                    <a:pt x="115265" y="797559"/>
                  </a:lnTo>
                  <a:lnTo>
                    <a:pt x="116890" y="798829"/>
                  </a:lnTo>
                  <a:lnTo>
                    <a:pt x="120180" y="800099"/>
                  </a:lnTo>
                  <a:lnTo>
                    <a:pt x="126618" y="800099"/>
                  </a:lnTo>
                  <a:lnTo>
                    <a:pt x="154609" y="769619"/>
                  </a:lnTo>
                  <a:lnTo>
                    <a:pt x="155250" y="763581"/>
                  </a:lnTo>
                  <a:lnTo>
                    <a:pt x="126089" y="763581"/>
                  </a:lnTo>
                  <a:lnTo>
                    <a:pt x="22644" y="670560"/>
                  </a:lnTo>
                  <a:close/>
                </a:path>
                <a:path w="748030" h="800100">
                  <a:moveTo>
                    <a:pt x="80035" y="608329"/>
                  </a:moveTo>
                  <a:lnTo>
                    <a:pt x="74929" y="608329"/>
                  </a:lnTo>
                  <a:lnTo>
                    <a:pt x="72402" y="609599"/>
                  </a:lnTo>
                  <a:lnTo>
                    <a:pt x="70992" y="610869"/>
                  </a:lnTo>
                  <a:lnTo>
                    <a:pt x="67868" y="613410"/>
                  </a:lnTo>
                  <a:lnTo>
                    <a:pt x="66090" y="615949"/>
                  </a:lnTo>
                  <a:lnTo>
                    <a:pt x="62115" y="619760"/>
                  </a:lnTo>
                  <a:lnTo>
                    <a:pt x="60464" y="622299"/>
                  </a:lnTo>
                  <a:lnTo>
                    <a:pt x="57861" y="624839"/>
                  </a:lnTo>
                  <a:lnTo>
                    <a:pt x="56908" y="626110"/>
                  </a:lnTo>
                  <a:lnTo>
                    <a:pt x="55752" y="628649"/>
                  </a:lnTo>
                  <a:lnTo>
                    <a:pt x="55473" y="629919"/>
                  </a:lnTo>
                  <a:lnTo>
                    <a:pt x="55524" y="632460"/>
                  </a:lnTo>
                  <a:lnTo>
                    <a:pt x="55841" y="633729"/>
                  </a:lnTo>
                  <a:lnTo>
                    <a:pt x="56451" y="634999"/>
                  </a:lnTo>
                  <a:lnTo>
                    <a:pt x="126089" y="763581"/>
                  </a:lnTo>
                  <a:lnTo>
                    <a:pt x="155250" y="763581"/>
                  </a:lnTo>
                  <a:lnTo>
                    <a:pt x="155270" y="761999"/>
                  </a:lnTo>
                  <a:lnTo>
                    <a:pt x="154787" y="759459"/>
                  </a:lnTo>
                  <a:lnTo>
                    <a:pt x="151371" y="750569"/>
                  </a:lnTo>
                  <a:lnTo>
                    <a:pt x="149402" y="748029"/>
                  </a:lnTo>
                  <a:lnTo>
                    <a:pt x="100012" y="651510"/>
                  </a:lnTo>
                  <a:lnTo>
                    <a:pt x="181345" y="651510"/>
                  </a:lnTo>
                  <a:lnTo>
                    <a:pt x="80035" y="608329"/>
                  </a:lnTo>
                  <a:close/>
                </a:path>
                <a:path w="748030" h="800100">
                  <a:moveTo>
                    <a:pt x="181345" y="651510"/>
                  </a:moveTo>
                  <a:lnTo>
                    <a:pt x="100368" y="651510"/>
                  </a:lnTo>
                  <a:lnTo>
                    <a:pt x="199936" y="692149"/>
                  </a:lnTo>
                  <a:lnTo>
                    <a:pt x="203352" y="693419"/>
                  </a:lnTo>
                  <a:lnTo>
                    <a:pt x="206463" y="694689"/>
                  </a:lnTo>
                  <a:lnTo>
                    <a:pt x="212026" y="695960"/>
                  </a:lnTo>
                  <a:lnTo>
                    <a:pt x="214693" y="695960"/>
                  </a:lnTo>
                  <a:lnTo>
                    <a:pt x="249896" y="665624"/>
                  </a:lnTo>
                  <a:lnTo>
                    <a:pt x="214460" y="665624"/>
                  </a:lnTo>
                  <a:lnTo>
                    <a:pt x="181345" y="651510"/>
                  </a:lnTo>
                  <a:close/>
                </a:path>
                <a:path w="748030" h="800100">
                  <a:moveTo>
                    <a:pt x="133032" y="547369"/>
                  </a:moveTo>
                  <a:lnTo>
                    <a:pt x="129603" y="547369"/>
                  </a:lnTo>
                  <a:lnTo>
                    <a:pt x="127253" y="548639"/>
                  </a:lnTo>
                  <a:lnTo>
                    <a:pt x="125869" y="549910"/>
                  </a:lnTo>
                  <a:lnTo>
                    <a:pt x="122681" y="552449"/>
                  </a:lnTo>
                  <a:lnTo>
                    <a:pt x="120827" y="554989"/>
                  </a:lnTo>
                  <a:lnTo>
                    <a:pt x="116560" y="558799"/>
                  </a:lnTo>
                  <a:lnTo>
                    <a:pt x="114884" y="561339"/>
                  </a:lnTo>
                  <a:lnTo>
                    <a:pt x="112534" y="565149"/>
                  </a:lnTo>
                  <a:lnTo>
                    <a:pt x="111671" y="566419"/>
                  </a:lnTo>
                  <a:lnTo>
                    <a:pt x="110566" y="568960"/>
                  </a:lnTo>
                  <a:lnTo>
                    <a:pt x="110388" y="570229"/>
                  </a:lnTo>
                  <a:lnTo>
                    <a:pt x="111201" y="572769"/>
                  </a:lnTo>
                  <a:lnTo>
                    <a:pt x="214460" y="665624"/>
                  </a:lnTo>
                  <a:lnTo>
                    <a:pt x="249896" y="665624"/>
                  </a:lnTo>
                  <a:lnTo>
                    <a:pt x="250011" y="665495"/>
                  </a:lnTo>
                  <a:lnTo>
                    <a:pt x="251256" y="662939"/>
                  </a:lnTo>
                  <a:lnTo>
                    <a:pt x="250901" y="655319"/>
                  </a:lnTo>
                  <a:lnTo>
                    <a:pt x="249161" y="652779"/>
                  </a:lnTo>
                  <a:lnTo>
                    <a:pt x="133032" y="547369"/>
                  </a:lnTo>
                  <a:close/>
                </a:path>
                <a:path w="748030" h="800100">
                  <a:moveTo>
                    <a:pt x="171856" y="505459"/>
                  </a:moveTo>
                  <a:lnTo>
                    <a:pt x="167043" y="505459"/>
                  </a:lnTo>
                  <a:lnTo>
                    <a:pt x="164706" y="506729"/>
                  </a:lnTo>
                  <a:lnTo>
                    <a:pt x="145656" y="528319"/>
                  </a:lnTo>
                  <a:lnTo>
                    <a:pt x="145732" y="530860"/>
                  </a:lnTo>
                  <a:lnTo>
                    <a:pt x="146519" y="532129"/>
                  </a:lnTo>
                  <a:lnTo>
                    <a:pt x="149593" y="534669"/>
                  </a:lnTo>
                  <a:lnTo>
                    <a:pt x="151879" y="535939"/>
                  </a:lnTo>
                  <a:lnTo>
                    <a:pt x="301586" y="598169"/>
                  </a:lnTo>
                  <a:lnTo>
                    <a:pt x="303174" y="599439"/>
                  </a:lnTo>
                  <a:lnTo>
                    <a:pt x="305777" y="599439"/>
                  </a:lnTo>
                  <a:lnTo>
                    <a:pt x="306984" y="600710"/>
                  </a:lnTo>
                  <a:lnTo>
                    <a:pt x="308343" y="599439"/>
                  </a:lnTo>
                  <a:lnTo>
                    <a:pt x="311327" y="598169"/>
                  </a:lnTo>
                  <a:lnTo>
                    <a:pt x="313156" y="595629"/>
                  </a:lnTo>
                  <a:lnTo>
                    <a:pt x="317436" y="591819"/>
                  </a:lnTo>
                  <a:lnTo>
                    <a:pt x="320230" y="589279"/>
                  </a:lnTo>
                  <a:lnTo>
                    <a:pt x="326669" y="581660"/>
                  </a:lnTo>
                  <a:lnTo>
                    <a:pt x="329006" y="579119"/>
                  </a:lnTo>
                  <a:lnTo>
                    <a:pt x="332435" y="575310"/>
                  </a:lnTo>
                  <a:lnTo>
                    <a:pt x="333628" y="572769"/>
                  </a:lnTo>
                  <a:lnTo>
                    <a:pt x="334962" y="570229"/>
                  </a:lnTo>
                  <a:lnTo>
                    <a:pt x="335191" y="568960"/>
                  </a:lnTo>
                  <a:lnTo>
                    <a:pt x="334759" y="566419"/>
                  </a:lnTo>
                  <a:lnTo>
                    <a:pt x="334276" y="565149"/>
                  </a:lnTo>
                  <a:lnTo>
                    <a:pt x="332878" y="562610"/>
                  </a:lnTo>
                  <a:lnTo>
                    <a:pt x="299326" y="562610"/>
                  </a:lnTo>
                  <a:lnTo>
                    <a:pt x="229781" y="532129"/>
                  </a:lnTo>
                  <a:lnTo>
                    <a:pt x="240121" y="520699"/>
                  </a:lnTo>
                  <a:lnTo>
                    <a:pt x="204774" y="520699"/>
                  </a:lnTo>
                  <a:lnTo>
                    <a:pt x="171856" y="505459"/>
                  </a:lnTo>
                  <a:close/>
                </a:path>
                <a:path w="748030" h="800100">
                  <a:moveTo>
                    <a:pt x="296521" y="496569"/>
                  </a:moveTo>
                  <a:lnTo>
                    <a:pt x="261950" y="496569"/>
                  </a:lnTo>
                  <a:lnTo>
                    <a:pt x="299326" y="562610"/>
                  </a:lnTo>
                  <a:lnTo>
                    <a:pt x="332878" y="562610"/>
                  </a:lnTo>
                  <a:lnTo>
                    <a:pt x="296521" y="496569"/>
                  </a:lnTo>
                  <a:close/>
                </a:path>
                <a:path w="748030" h="800100">
                  <a:moveTo>
                    <a:pt x="247586" y="415289"/>
                  </a:moveTo>
                  <a:lnTo>
                    <a:pt x="246062" y="416559"/>
                  </a:lnTo>
                  <a:lnTo>
                    <a:pt x="242633" y="419099"/>
                  </a:lnTo>
                  <a:lnTo>
                    <a:pt x="240436" y="421639"/>
                  </a:lnTo>
                  <a:lnTo>
                    <a:pt x="235229" y="427989"/>
                  </a:lnTo>
                  <a:lnTo>
                    <a:pt x="233260" y="430529"/>
                  </a:lnTo>
                  <a:lnTo>
                    <a:pt x="230428" y="433069"/>
                  </a:lnTo>
                  <a:lnTo>
                    <a:pt x="228485" y="438149"/>
                  </a:lnTo>
                  <a:lnTo>
                    <a:pt x="228358" y="439419"/>
                  </a:lnTo>
                  <a:lnTo>
                    <a:pt x="229285" y="441959"/>
                  </a:lnTo>
                  <a:lnTo>
                    <a:pt x="229958" y="443229"/>
                  </a:lnTo>
                  <a:lnTo>
                    <a:pt x="247383" y="473709"/>
                  </a:lnTo>
                  <a:lnTo>
                    <a:pt x="204774" y="520699"/>
                  </a:lnTo>
                  <a:lnTo>
                    <a:pt x="240121" y="520699"/>
                  </a:lnTo>
                  <a:lnTo>
                    <a:pt x="261950" y="496569"/>
                  </a:lnTo>
                  <a:lnTo>
                    <a:pt x="296521" y="496569"/>
                  </a:lnTo>
                  <a:lnTo>
                    <a:pt x="253872" y="419099"/>
                  </a:lnTo>
                  <a:lnTo>
                    <a:pt x="251498" y="416559"/>
                  </a:lnTo>
                  <a:lnTo>
                    <a:pt x="250240" y="416559"/>
                  </a:lnTo>
                  <a:lnTo>
                    <a:pt x="247586" y="415289"/>
                  </a:lnTo>
                  <a:close/>
                </a:path>
                <a:path w="748030" h="800100">
                  <a:moveTo>
                    <a:pt x="434174" y="434339"/>
                  </a:moveTo>
                  <a:lnTo>
                    <a:pt x="392252" y="434339"/>
                  </a:lnTo>
                  <a:lnTo>
                    <a:pt x="395363" y="435609"/>
                  </a:lnTo>
                  <a:lnTo>
                    <a:pt x="400024" y="440689"/>
                  </a:lnTo>
                  <a:lnTo>
                    <a:pt x="401510" y="441959"/>
                  </a:lnTo>
                  <a:lnTo>
                    <a:pt x="403656" y="447039"/>
                  </a:lnTo>
                  <a:lnTo>
                    <a:pt x="404164" y="448309"/>
                  </a:lnTo>
                  <a:lnTo>
                    <a:pt x="404050" y="453389"/>
                  </a:lnTo>
                  <a:lnTo>
                    <a:pt x="382943" y="477519"/>
                  </a:lnTo>
                  <a:lnTo>
                    <a:pt x="379602" y="480059"/>
                  </a:lnTo>
                  <a:lnTo>
                    <a:pt x="373380" y="482599"/>
                  </a:lnTo>
                  <a:lnTo>
                    <a:pt x="370662" y="483869"/>
                  </a:lnTo>
                  <a:lnTo>
                    <a:pt x="366039" y="485139"/>
                  </a:lnTo>
                  <a:lnTo>
                    <a:pt x="364566" y="485139"/>
                  </a:lnTo>
                  <a:lnTo>
                    <a:pt x="363270" y="487679"/>
                  </a:lnTo>
                  <a:lnTo>
                    <a:pt x="362966" y="487679"/>
                  </a:lnTo>
                  <a:lnTo>
                    <a:pt x="362978" y="488949"/>
                  </a:lnTo>
                  <a:lnTo>
                    <a:pt x="363296" y="490219"/>
                  </a:lnTo>
                  <a:lnTo>
                    <a:pt x="364578" y="492759"/>
                  </a:lnTo>
                  <a:lnTo>
                    <a:pt x="365505" y="492759"/>
                  </a:lnTo>
                  <a:lnTo>
                    <a:pt x="367919" y="495299"/>
                  </a:lnTo>
                  <a:lnTo>
                    <a:pt x="369468" y="497839"/>
                  </a:lnTo>
                  <a:lnTo>
                    <a:pt x="373037" y="500379"/>
                  </a:lnTo>
                  <a:lnTo>
                    <a:pt x="374472" y="501649"/>
                  </a:lnTo>
                  <a:lnTo>
                    <a:pt x="376859" y="504189"/>
                  </a:lnTo>
                  <a:lnTo>
                    <a:pt x="377901" y="504189"/>
                  </a:lnTo>
                  <a:lnTo>
                    <a:pt x="379691" y="505459"/>
                  </a:lnTo>
                  <a:lnTo>
                    <a:pt x="380466" y="505459"/>
                  </a:lnTo>
                  <a:lnTo>
                    <a:pt x="381787" y="506729"/>
                  </a:lnTo>
                  <a:lnTo>
                    <a:pt x="385191" y="506729"/>
                  </a:lnTo>
                  <a:lnTo>
                    <a:pt x="387197" y="505459"/>
                  </a:lnTo>
                  <a:lnTo>
                    <a:pt x="392772" y="502919"/>
                  </a:lnTo>
                  <a:lnTo>
                    <a:pt x="395719" y="501649"/>
                  </a:lnTo>
                  <a:lnTo>
                    <a:pt x="401955" y="497839"/>
                  </a:lnTo>
                  <a:lnTo>
                    <a:pt x="432663" y="459739"/>
                  </a:lnTo>
                  <a:lnTo>
                    <a:pt x="434685" y="449579"/>
                  </a:lnTo>
                  <a:lnTo>
                    <a:pt x="434766" y="448309"/>
                  </a:lnTo>
                  <a:lnTo>
                    <a:pt x="434847" y="447039"/>
                  </a:lnTo>
                  <a:lnTo>
                    <a:pt x="434929" y="445769"/>
                  </a:lnTo>
                  <a:lnTo>
                    <a:pt x="435010" y="444499"/>
                  </a:lnTo>
                  <a:lnTo>
                    <a:pt x="435091" y="443229"/>
                  </a:lnTo>
                  <a:lnTo>
                    <a:pt x="435173" y="441959"/>
                  </a:lnTo>
                  <a:lnTo>
                    <a:pt x="435254" y="440689"/>
                  </a:lnTo>
                  <a:lnTo>
                    <a:pt x="434174" y="434339"/>
                  </a:lnTo>
                  <a:close/>
                </a:path>
                <a:path w="748030" h="800100">
                  <a:moveTo>
                    <a:pt x="337565" y="334009"/>
                  </a:moveTo>
                  <a:lnTo>
                    <a:pt x="332613" y="334009"/>
                  </a:lnTo>
                  <a:lnTo>
                    <a:pt x="330390" y="335279"/>
                  </a:lnTo>
                  <a:lnTo>
                    <a:pt x="324738" y="336549"/>
                  </a:lnTo>
                  <a:lnTo>
                    <a:pt x="288709" y="364489"/>
                  </a:lnTo>
                  <a:lnTo>
                    <a:pt x="275220" y="396239"/>
                  </a:lnTo>
                  <a:lnTo>
                    <a:pt x="275137" y="397509"/>
                  </a:lnTo>
                  <a:lnTo>
                    <a:pt x="275054" y="398779"/>
                  </a:lnTo>
                  <a:lnTo>
                    <a:pt x="274971" y="400049"/>
                  </a:lnTo>
                  <a:lnTo>
                    <a:pt x="274888" y="401319"/>
                  </a:lnTo>
                  <a:lnTo>
                    <a:pt x="274804" y="402589"/>
                  </a:lnTo>
                  <a:lnTo>
                    <a:pt x="274721" y="403859"/>
                  </a:lnTo>
                  <a:lnTo>
                    <a:pt x="274638" y="405129"/>
                  </a:lnTo>
                  <a:lnTo>
                    <a:pt x="274555" y="406399"/>
                  </a:lnTo>
                  <a:lnTo>
                    <a:pt x="274472" y="407669"/>
                  </a:lnTo>
                  <a:lnTo>
                    <a:pt x="275628" y="415289"/>
                  </a:lnTo>
                  <a:lnTo>
                    <a:pt x="281177" y="429259"/>
                  </a:lnTo>
                  <a:lnTo>
                    <a:pt x="285864" y="435609"/>
                  </a:lnTo>
                  <a:lnTo>
                    <a:pt x="292480" y="440689"/>
                  </a:lnTo>
                  <a:lnTo>
                    <a:pt x="297548" y="445769"/>
                  </a:lnTo>
                  <a:lnTo>
                    <a:pt x="302640" y="449579"/>
                  </a:lnTo>
                  <a:lnTo>
                    <a:pt x="317995" y="453389"/>
                  </a:lnTo>
                  <a:lnTo>
                    <a:pt x="328066" y="453389"/>
                  </a:lnTo>
                  <a:lnTo>
                    <a:pt x="347586" y="448309"/>
                  </a:lnTo>
                  <a:lnTo>
                    <a:pt x="356768" y="444499"/>
                  </a:lnTo>
                  <a:lnTo>
                    <a:pt x="361226" y="441959"/>
                  </a:lnTo>
                  <a:lnTo>
                    <a:pt x="369862" y="438149"/>
                  </a:lnTo>
                  <a:lnTo>
                    <a:pt x="373976" y="436879"/>
                  </a:lnTo>
                  <a:lnTo>
                    <a:pt x="381761" y="434339"/>
                  </a:lnTo>
                  <a:lnTo>
                    <a:pt x="434174" y="434339"/>
                  </a:lnTo>
                  <a:lnTo>
                    <a:pt x="429069" y="421639"/>
                  </a:lnTo>
                  <a:lnTo>
                    <a:pt x="425625" y="416559"/>
                  </a:lnTo>
                  <a:lnTo>
                    <a:pt x="326009" y="416559"/>
                  </a:lnTo>
                  <a:lnTo>
                    <a:pt x="319112" y="415289"/>
                  </a:lnTo>
                  <a:lnTo>
                    <a:pt x="305930" y="398779"/>
                  </a:lnTo>
                  <a:lnTo>
                    <a:pt x="306235" y="393699"/>
                  </a:lnTo>
                  <a:lnTo>
                    <a:pt x="306311" y="392429"/>
                  </a:lnTo>
                  <a:lnTo>
                    <a:pt x="307136" y="389889"/>
                  </a:lnTo>
                  <a:lnTo>
                    <a:pt x="310083" y="383539"/>
                  </a:lnTo>
                  <a:lnTo>
                    <a:pt x="312229" y="380999"/>
                  </a:lnTo>
                  <a:lnTo>
                    <a:pt x="319303" y="372109"/>
                  </a:lnTo>
                  <a:lnTo>
                    <a:pt x="323595" y="368299"/>
                  </a:lnTo>
                  <a:lnTo>
                    <a:pt x="332219" y="363219"/>
                  </a:lnTo>
                  <a:lnTo>
                    <a:pt x="336194" y="361949"/>
                  </a:lnTo>
                  <a:lnTo>
                    <a:pt x="343471" y="358139"/>
                  </a:lnTo>
                  <a:lnTo>
                    <a:pt x="346570" y="358139"/>
                  </a:lnTo>
                  <a:lnTo>
                    <a:pt x="351688" y="356869"/>
                  </a:lnTo>
                  <a:lnTo>
                    <a:pt x="353377" y="355599"/>
                  </a:lnTo>
                  <a:lnTo>
                    <a:pt x="354774" y="354329"/>
                  </a:lnTo>
                  <a:lnTo>
                    <a:pt x="355117" y="353059"/>
                  </a:lnTo>
                  <a:lnTo>
                    <a:pt x="355028" y="350519"/>
                  </a:lnTo>
                  <a:lnTo>
                    <a:pt x="343839" y="339089"/>
                  </a:lnTo>
                  <a:lnTo>
                    <a:pt x="341388" y="336549"/>
                  </a:lnTo>
                  <a:lnTo>
                    <a:pt x="337565" y="334009"/>
                  </a:lnTo>
                  <a:close/>
                </a:path>
                <a:path w="748030" h="800100">
                  <a:moveTo>
                    <a:pt x="392861" y="397509"/>
                  </a:moveTo>
                  <a:lnTo>
                    <a:pt x="377926" y="397509"/>
                  </a:lnTo>
                  <a:lnTo>
                    <a:pt x="368236" y="401319"/>
                  </a:lnTo>
                  <a:lnTo>
                    <a:pt x="363512" y="402589"/>
                  </a:lnTo>
                  <a:lnTo>
                    <a:pt x="354330" y="406399"/>
                  </a:lnTo>
                  <a:lnTo>
                    <a:pt x="349897" y="408939"/>
                  </a:lnTo>
                  <a:lnTo>
                    <a:pt x="341375" y="412749"/>
                  </a:lnTo>
                  <a:lnTo>
                    <a:pt x="337337" y="414019"/>
                  </a:lnTo>
                  <a:lnTo>
                    <a:pt x="329653" y="415289"/>
                  </a:lnTo>
                  <a:lnTo>
                    <a:pt x="326009" y="416559"/>
                  </a:lnTo>
                  <a:lnTo>
                    <a:pt x="425625" y="416559"/>
                  </a:lnTo>
                  <a:lnTo>
                    <a:pt x="424764" y="415289"/>
                  </a:lnTo>
                  <a:lnTo>
                    <a:pt x="413486" y="405129"/>
                  </a:lnTo>
                  <a:lnTo>
                    <a:pt x="408279" y="401319"/>
                  </a:lnTo>
                  <a:lnTo>
                    <a:pt x="392861" y="397509"/>
                  </a:lnTo>
                  <a:close/>
                </a:path>
                <a:path w="748030" h="800100">
                  <a:moveTo>
                    <a:pt x="420738" y="228599"/>
                  </a:moveTo>
                  <a:lnTo>
                    <a:pt x="417207" y="228599"/>
                  </a:lnTo>
                  <a:lnTo>
                    <a:pt x="414807" y="229869"/>
                  </a:lnTo>
                  <a:lnTo>
                    <a:pt x="413359" y="231139"/>
                  </a:lnTo>
                  <a:lnTo>
                    <a:pt x="409994" y="233679"/>
                  </a:lnTo>
                  <a:lnTo>
                    <a:pt x="408038" y="236219"/>
                  </a:lnTo>
                  <a:lnTo>
                    <a:pt x="403542" y="241299"/>
                  </a:lnTo>
                  <a:lnTo>
                    <a:pt x="401764" y="242569"/>
                  </a:lnTo>
                  <a:lnTo>
                    <a:pt x="399237" y="246379"/>
                  </a:lnTo>
                  <a:lnTo>
                    <a:pt x="398322" y="247649"/>
                  </a:lnTo>
                  <a:lnTo>
                    <a:pt x="397217" y="250189"/>
                  </a:lnTo>
                  <a:lnTo>
                    <a:pt x="397014" y="251459"/>
                  </a:lnTo>
                  <a:lnTo>
                    <a:pt x="397294" y="253999"/>
                  </a:lnTo>
                  <a:lnTo>
                    <a:pt x="397687" y="253999"/>
                  </a:lnTo>
                  <a:lnTo>
                    <a:pt x="438518" y="290829"/>
                  </a:lnTo>
                  <a:lnTo>
                    <a:pt x="429044" y="302259"/>
                  </a:lnTo>
                  <a:lnTo>
                    <a:pt x="423800" y="307339"/>
                  </a:lnTo>
                  <a:lnTo>
                    <a:pt x="419288" y="313689"/>
                  </a:lnTo>
                  <a:lnTo>
                    <a:pt x="407026" y="344169"/>
                  </a:lnTo>
                  <a:lnTo>
                    <a:pt x="406907" y="356869"/>
                  </a:lnTo>
                  <a:lnTo>
                    <a:pt x="427863" y="391159"/>
                  </a:lnTo>
                  <a:lnTo>
                    <a:pt x="454533" y="405129"/>
                  </a:lnTo>
                  <a:lnTo>
                    <a:pt x="465607" y="405129"/>
                  </a:lnTo>
                  <a:lnTo>
                    <a:pt x="471119" y="403859"/>
                  </a:lnTo>
                  <a:lnTo>
                    <a:pt x="482091" y="400049"/>
                  </a:lnTo>
                  <a:lnTo>
                    <a:pt x="486905" y="397509"/>
                  </a:lnTo>
                  <a:lnTo>
                    <a:pt x="495172" y="391159"/>
                  </a:lnTo>
                  <a:lnTo>
                    <a:pt x="498576" y="388619"/>
                  </a:lnTo>
                  <a:lnTo>
                    <a:pt x="506552" y="380999"/>
                  </a:lnTo>
                  <a:lnTo>
                    <a:pt x="515627" y="370839"/>
                  </a:lnTo>
                  <a:lnTo>
                    <a:pt x="467385" y="370839"/>
                  </a:lnTo>
                  <a:lnTo>
                    <a:pt x="458876" y="369569"/>
                  </a:lnTo>
                  <a:lnTo>
                    <a:pt x="454533" y="367029"/>
                  </a:lnTo>
                  <a:lnTo>
                    <a:pt x="450126" y="363219"/>
                  </a:lnTo>
                  <a:lnTo>
                    <a:pt x="446887" y="359409"/>
                  </a:lnTo>
                  <a:lnTo>
                    <a:pt x="444296" y="356869"/>
                  </a:lnTo>
                  <a:lnTo>
                    <a:pt x="440423" y="350519"/>
                  </a:lnTo>
                  <a:lnTo>
                    <a:pt x="439254" y="346709"/>
                  </a:lnTo>
                  <a:lnTo>
                    <a:pt x="438454" y="339089"/>
                  </a:lnTo>
                  <a:lnTo>
                    <a:pt x="438937" y="336549"/>
                  </a:lnTo>
                  <a:lnTo>
                    <a:pt x="441705" y="328929"/>
                  </a:lnTo>
                  <a:lnTo>
                    <a:pt x="444233" y="325119"/>
                  </a:lnTo>
                  <a:lnTo>
                    <a:pt x="458266" y="308609"/>
                  </a:lnTo>
                  <a:lnTo>
                    <a:pt x="509510" y="308609"/>
                  </a:lnTo>
                  <a:lnTo>
                    <a:pt x="420738" y="228599"/>
                  </a:lnTo>
                  <a:close/>
                </a:path>
                <a:path w="748030" h="800100">
                  <a:moveTo>
                    <a:pt x="509510" y="308609"/>
                  </a:moveTo>
                  <a:lnTo>
                    <a:pt x="458266" y="308609"/>
                  </a:lnTo>
                  <a:lnTo>
                    <a:pt x="500976" y="347979"/>
                  </a:lnTo>
                  <a:lnTo>
                    <a:pt x="488759" y="360679"/>
                  </a:lnTo>
                  <a:lnTo>
                    <a:pt x="486257" y="363219"/>
                  </a:lnTo>
                  <a:lnTo>
                    <a:pt x="481037" y="368299"/>
                  </a:lnTo>
                  <a:lnTo>
                    <a:pt x="478027" y="369569"/>
                  </a:lnTo>
                  <a:lnTo>
                    <a:pt x="471220" y="370839"/>
                  </a:lnTo>
                  <a:lnTo>
                    <a:pt x="515627" y="370839"/>
                  </a:lnTo>
                  <a:lnTo>
                    <a:pt x="538314" y="345439"/>
                  </a:lnTo>
                  <a:lnTo>
                    <a:pt x="539445" y="342899"/>
                  </a:lnTo>
                  <a:lnTo>
                    <a:pt x="539343" y="340359"/>
                  </a:lnTo>
                  <a:lnTo>
                    <a:pt x="539254" y="336549"/>
                  </a:lnTo>
                  <a:lnTo>
                    <a:pt x="537692" y="334009"/>
                  </a:lnTo>
                  <a:lnTo>
                    <a:pt x="509510" y="308609"/>
                  </a:lnTo>
                  <a:close/>
                </a:path>
                <a:path w="748030" h="800100">
                  <a:moveTo>
                    <a:pt x="457517" y="185419"/>
                  </a:moveTo>
                  <a:lnTo>
                    <a:pt x="455777" y="185419"/>
                  </a:lnTo>
                  <a:lnTo>
                    <a:pt x="454748" y="186689"/>
                  </a:lnTo>
                  <a:lnTo>
                    <a:pt x="452412" y="187959"/>
                  </a:lnTo>
                  <a:lnTo>
                    <a:pt x="450951" y="189229"/>
                  </a:lnTo>
                  <a:lnTo>
                    <a:pt x="447420" y="191769"/>
                  </a:lnTo>
                  <a:lnTo>
                    <a:pt x="445046" y="194309"/>
                  </a:lnTo>
                  <a:lnTo>
                    <a:pt x="439204" y="201929"/>
                  </a:lnTo>
                  <a:lnTo>
                    <a:pt x="437032" y="204469"/>
                  </a:lnTo>
                  <a:lnTo>
                    <a:pt x="434085" y="208279"/>
                  </a:lnTo>
                  <a:lnTo>
                    <a:pt x="433374" y="209549"/>
                  </a:lnTo>
                  <a:lnTo>
                    <a:pt x="433450" y="212089"/>
                  </a:lnTo>
                  <a:lnTo>
                    <a:pt x="434238" y="213359"/>
                  </a:lnTo>
                  <a:lnTo>
                    <a:pt x="437311" y="215899"/>
                  </a:lnTo>
                  <a:lnTo>
                    <a:pt x="439597" y="217169"/>
                  </a:lnTo>
                  <a:lnTo>
                    <a:pt x="589292" y="279399"/>
                  </a:lnTo>
                  <a:lnTo>
                    <a:pt x="590880" y="280669"/>
                  </a:lnTo>
                  <a:lnTo>
                    <a:pt x="596049" y="280669"/>
                  </a:lnTo>
                  <a:lnTo>
                    <a:pt x="599046" y="278129"/>
                  </a:lnTo>
                  <a:lnTo>
                    <a:pt x="600862" y="276859"/>
                  </a:lnTo>
                  <a:lnTo>
                    <a:pt x="605142" y="273049"/>
                  </a:lnTo>
                  <a:lnTo>
                    <a:pt x="607949" y="269239"/>
                  </a:lnTo>
                  <a:lnTo>
                    <a:pt x="614375" y="262889"/>
                  </a:lnTo>
                  <a:lnTo>
                    <a:pt x="616724" y="260349"/>
                  </a:lnTo>
                  <a:lnTo>
                    <a:pt x="620153" y="255269"/>
                  </a:lnTo>
                  <a:lnTo>
                    <a:pt x="621347" y="253999"/>
                  </a:lnTo>
                  <a:lnTo>
                    <a:pt x="622668" y="251459"/>
                  </a:lnTo>
                  <a:lnTo>
                    <a:pt x="622896" y="250189"/>
                  </a:lnTo>
                  <a:lnTo>
                    <a:pt x="622477" y="247649"/>
                  </a:lnTo>
                  <a:lnTo>
                    <a:pt x="621995" y="246379"/>
                  </a:lnTo>
                  <a:lnTo>
                    <a:pt x="620599" y="243839"/>
                  </a:lnTo>
                  <a:lnTo>
                    <a:pt x="587044" y="243839"/>
                  </a:lnTo>
                  <a:lnTo>
                    <a:pt x="517486" y="213359"/>
                  </a:lnTo>
                  <a:lnTo>
                    <a:pt x="528980" y="200659"/>
                  </a:lnTo>
                  <a:lnTo>
                    <a:pt x="492480" y="200659"/>
                  </a:lnTo>
                  <a:lnTo>
                    <a:pt x="459562" y="186689"/>
                  </a:lnTo>
                  <a:lnTo>
                    <a:pt x="458482" y="186689"/>
                  </a:lnTo>
                  <a:lnTo>
                    <a:pt x="457517" y="185419"/>
                  </a:lnTo>
                  <a:close/>
                </a:path>
                <a:path w="748030" h="800100">
                  <a:moveTo>
                    <a:pt x="584313" y="177799"/>
                  </a:moveTo>
                  <a:lnTo>
                    <a:pt x="549668" y="177799"/>
                  </a:lnTo>
                  <a:lnTo>
                    <a:pt x="587044" y="243839"/>
                  </a:lnTo>
                  <a:lnTo>
                    <a:pt x="620599" y="243839"/>
                  </a:lnTo>
                  <a:lnTo>
                    <a:pt x="584313" y="177799"/>
                  </a:lnTo>
                  <a:close/>
                </a:path>
                <a:path w="748030" h="800100">
                  <a:moveTo>
                    <a:pt x="537959" y="96519"/>
                  </a:moveTo>
                  <a:lnTo>
                    <a:pt x="535292" y="96519"/>
                  </a:lnTo>
                  <a:lnTo>
                    <a:pt x="533768" y="97789"/>
                  </a:lnTo>
                  <a:lnTo>
                    <a:pt x="530339" y="100329"/>
                  </a:lnTo>
                  <a:lnTo>
                    <a:pt x="528142" y="102869"/>
                  </a:lnTo>
                  <a:lnTo>
                    <a:pt x="522935" y="107949"/>
                  </a:lnTo>
                  <a:lnTo>
                    <a:pt x="520966" y="110489"/>
                  </a:lnTo>
                  <a:lnTo>
                    <a:pt x="517182" y="115569"/>
                  </a:lnTo>
                  <a:lnTo>
                    <a:pt x="516191" y="118109"/>
                  </a:lnTo>
                  <a:lnTo>
                    <a:pt x="516064" y="119379"/>
                  </a:lnTo>
                  <a:lnTo>
                    <a:pt x="516547" y="121919"/>
                  </a:lnTo>
                  <a:lnTo>
                    <a:pt x="516991" y="123189"/>
                  </a:lnTo>
                  <a:lnTo>
                    <a:pt x="517677" y="123189"/>
                  </a:lnTo>
                  <a:lnTo>
                    <a:pt x="535101" y="153669"/>
                  </a:lnTo>
                  <a:lnTo>
                    <a:pt x="492480" y="200659"/>
                  </a:lnTo>
                  <a:lnTo>
                    <a:pt x="528980" y="200659"/>
                  </a:lnTo>
                  <a:lnTo>
                    <a:pt x="549668" y="177799"/>
                  </a:lnTo>
                  <a:lnTo>
                    <a:pt x="584313" y="177799"/>
                  </a:lnTo>
                  <a:lnTo>
                    <a:pt x="544537" y="105409"/>
                  </a:lnTo>
                  <a:lnTo>
                    <a:pt x="542963" y="102869"/>
                  </a:lnTo>
                  <a:lnTo>
                    <a:pt x="541591" y="100329"/>
                  </a:lnTo>
                  <a:lnTo>
                    <a:pt x="539216" y="97789"/>
                  </a:lnTo>
                  <a:lnTo>
                    <a:pt x="537959" y="96519"/>
                  </a:lnTo>
                  <a:close/>
                </a:path>
                <a:path w="748030" h="800100">
                  <a:moveTo>
                    <a:pt x="569023" y="63499"/>
                  </a:moveTo>
                  <a:lnTo>
                    <a:pt x="567664" y="63499"/>
                  </a:lnTo>
                  <a:lnTo>
                    <a:pt x="564908" y="64769"/>
                  </a:lnTo>
                  <a:lnTo>
                    <a:pt x="563232" y="64769"/>
                  </a:lnTo>
                  <a:lnTo>
                    <a:pt x="559244" y="68579"/>
                  </a:lnTo>
                  <a:lnTo>
                    <a:pt x="556348" y="71119"/>
                  </a:lnTo>
                  <a:lnTo>
                    <a:pt x="550151" y="78739"/>
                  </a:lnTo>
                  <a:lnTo>
                    <a:pt x="548271" y="80009"/>
                  </a:lnTo>
                  <a:lnTo>
                    <a:pt x="545503" y="83819"/>
                  </a:lnTo>
                  <a:lnTo>
                    <a:pt x="544537" y="86359"/>
                  </a:lnTo>
                  <a:lnTo>
                    <a:pt x="543433" y="88899"/>
                  </a:lnTo>
                  <a:lnTo>
                    <a:pt x="543267" y="90169"/>
                  </a:lnTo>
                  <a:lnTo>
                    <a:pt x="544207" y="92709"/>
                  </a:lnTo>
                  <a:lnTo>
                    <a:pt x="545439" y="92709"/>
                  </a:lnTo>
                  <a:lnTo>
                    <a:pt x="546265" y="93979"/>
                  </a:lnTo>
                  <a:lnTo>
                    <a:pt x="548538" y="95249"/>
                  </a:lnTo>
                  <a:lnTo>
                    <a:pt x="551091" y="95249"/>
                  </a:lnTo>
                  <a:lnTo>
                    <a:pt x="555028" y="96519"/>
                  </a:lnTo>
                  <a:lnTo>
                    <a:pt x="645871" y="110489"/>
                  </a:lnTo>
                  <a:lnTo>
                    <a:pt x="659993" y="185419"/>
                  </a:lnTo>
                  <a:lnTo>
                    <a:pt x="661060" y="189229"/>
                  </a:lnTo>
                  <a:lnTo>
                    <a:pt x="663194" y="195579"/>
                  </a:lnTo>
                  <a:lnTo>
                    <a:pt x="664070" y="196849"/>
                  </a:lnTo>
                  <a:lnTo>
                    <a:pt x="665822" y="198119"/>
                  </a:lnTo>
                  <a:lnTo>
                    <a:pt x="667448" y="198119"/>
                  </a:lnTo>
                  <a:lnTo>
                    <a:pt x="668324" y="199389"/>
                  </a:lnTo>
                  <a:lnTo>
                    <a:pt x="669391" y="198119"/>
                  </a:lnTo>
                  <a:lnTo>
                    <a:pt x="671906" y="196849"/>
                  </a:lnTo>
                  <a:lnTo>
                    <a:pt x="673404" y="195579"/>
                  </a:lnTo>
                  <a:lnTo>
                    <a:pt x="676833" y="193039"/>
                  </a:lnTo>
                  <a:lnTo>
                    <a:pt x="678853" y="190499"/>
                  </a:lnTo>
                  <a:lnTo>
                    <a:pt x="683475" y="185419"/>
                  </a:lnTo>
                  <a:lnTo>
                    <a:pt x="685279" y="184149"/>
                  </a:lnTo>
                  <a:lnTo>
                    <a:pt x="687946" y="180339"/>
                  </a:lnTo>
                  <a:lnTo>
                    <a:pt x="688911" y="179069"/>
                  </a:lnTo>
                  <a:lnTo>
                    <a:pt x="690130" y="176529"/>
                  </a:lnTo>
                  <a:lnTo>
                    <a:pt x="690460" y="175259"/>
                  </a:lnTo>
                  <a:lnTo>
                    <a:pt x="690524" y="172719"/>
                  </a:lnTo>
                  <a:lnTo>
                    <a:pt x="690321" y="171449"/>
                  </a:lnTo>
                  <a:lnTo>
                    <a:pt x="689889" y="170179"/>
                  </a:lnTo>
                  <a:lnTo>
                    <a:pt x="669607" y="85089"/>
                  </a:lnTo>
                  <a:lnTo>
                    <a:pt x="721570" y="85089"/>
                  </a:lnTo>
                  <a:lnTo>
                    <a:pt x="715922" y="80009"/>
                  </a:lnTo>
                  <a:lnTo>
                    <a:pt x="664349" y="80009"/>
                  </a:lnTo>
                  <a:lnTo>
                    <a:pt x="570331" y="64769"/>
                  </a:lnTo>
                  <a:lnTo>
                    <a:pt x="569023" y="63499"/>
                  </a:lnTo>
                  <a:close/>
                </a:path>
                <a:path w="748030" h="800100">
                  <a:moveTo>
                    <a:pt x="721570" y="85089"/>
                  </a:moveTo>
                  <a:lnTo>
                    <a:pt x="669607" y="85089"/>
                  </a:lnTo>
                  <a:lnTo>
                    <a:pt x="723925" y="133349"/>
                  </a:lnTo>
                  <a:lnTo>
                    <a:pt x="724725" y="134619"/>
                  </a:lnTo>
                  <a:lnTo>
                    <a:pt x="727494" y="134619"/>
                  </a:lnTo>
                  <a:lnTo>
                    <a:pt x="729894" y="133349"/>
                  </a:lnTo>
                  <a:lnTo>
                    <a:pt x="731329" y="132079"/>
                  </a:lnTo>
                  <a:lnTo>
                    <a:pt x="734631" y="128269"/>
                  </a:lnTo>
                  <a:lnTo>
                    <a:pt x="736600" y="126999"/>
                  </a:lnTo>
                  <a:lnTo>
                    <a:pt x="741108" y="121919"/>
                  </a:lnTo>
                  <a:lnTo>
                    <a:pt x="745451" y="115569"/>
                  </a:lnTo>
                  <a:lnTo>
                    <a:pt x="746379" y="114299"/>
                  </a:lnTo>
                  <a:lnTo>
                    <a:pt x="747483" y="111759"/>
                  </a:lnTo>
                  <a:lnTo>
                    <a:pt x="747687" y="110489"/>
                  </a:lnTo>
                  <a:lnTo>
                    <a:pt x="747407" y="109219"/>
                  </a:lnTo>
                  <a:lnTo>
                    <a:pt x="746988" y="107949"/>
                  </a:lnTo>
                  <a:lnTo>
                    <a:pt x="721570" y="85089"/>
                  </a:lnTo>
                  <a:close/>
                </a:path>
                <a:path w="748030" h="800100">
                  <a:moveTo>
                    <a:pt x="626960" y="0"/>
                  </a:moveTo>
                  <a:lnTo>
                    <a:pt x="623290" y="0"/>
                  </a:lnTo>
                  <a:lnTo>
                    <a:pt x="620826" y="1269"/>
                  </a:lnTo>
                  <a:lnTo>
                    <a:pt x="619366" y="2539"/>
                  </a:lnTo>
                  <a:lnTo>
                    <a:pt x="616000" y="5079"/>
                  </a:lnTo>
                  <a:lnTo>
                    <a:pt x="614044" y="7619"/>
                  </a:lnTo>
                  <a:lnTo>
                    <a:pt x="609549" y="12699"/>
                  </a:lnTo>
                  <a:lnTo>
                    <a:pt x="607771" y="13969"/>
                  </a:lnTo>
                  <a:lnTo>
                    <a:pt x="605231" y="17779"/>
                  </a:lnTo>
                  <a:lnTo>
                    <a:pt x="604342" y="19049"/>
                  </a:lnTo>
                  <a:lnTo>
                    <a:pt x="603300" y="21589"/>
                  </a:lnTo>
                  <a:lnTo>
                    <a:pt x="603122" y="22859"/>
                  </a:lnTo>
                  <a:lnTo>
                    <a:pt x="603465" y="25399"/>
                  </a:lnTo>
                  <a:lnTo>
                    <a:pt x="603910" y="25399"/>
                  </a:lnTo>
                  <a:lnTo>
                    <a:pt x="664349" y="80009"/>
                  </a:lnTo>
                  <a:lnTo>
                    <a:pt x="715922" y="80009"/>
                  </a:lnTo>
                  <a:lnTo>
                    <a:pt x="6269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50007"/>
              <a:ext cx="1127760" cy="21976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6281" y="3135533"/>
            <a:ext cx="294005" cy="573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05"/>
              </a:lnSpc>
            </a:pP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4734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49680" y="3416808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>
                <a:moveTo>
                  <a:pt x="0" y="0"/>
                </a:moveTo>
                <a:lnTo>
                  <a:pt x="652373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16" y="1453477"/>
            <a:ext cx="8117205" cy="3256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6870" algn="l"/>
              </a:tabLst>
            </a:pPr>
            <a:r>
              <a:rPr sz="1900" dirty="0">
                <a:latin typeface="Calibri"/>
                <a:cs typeface="Calibri"/>
              </a:rPr>
              <a:t>İhale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komisyonunca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alınan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kararlar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düzenlenen </a:t>
            </a:r>
            <a:r>
              <a:rPr sz="1900" spc="-20" dirty="0">
                <a:latin typeface="Calibri"/>
                <a:cs typeface="Calibri"/>
              </a:rPr>
              <a:t>tutanaklar, </a:t>
            </a:r>
            <a:r>
              <a:rPr sz="1900" spc="-10" dirty="0">
                <a:latin typeface="Calibri"/>
                <a:cs typeface="Calibri"/>
              </a:rPr>
              <a:t>komisyon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başkan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üyelerinin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adları,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soyadları</a:t>
            </a:r>
            <a:r>
              <a:rPr sz="1900" spc="-1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görev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unvanları</a:t>
            </a:r>
            <a:r>
              <a:rPr sz="1900" spc="-1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belirtilerek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imzalanır.</a:t>
            </a:r>
            <a:endParaRPr sz="19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6870" algn="l"/>
              </a:tabLst>
            </a:pPr>
            <a:r>
              <a:rPr sz="1900" spc="-10" dirty="0">
                <a:latin typeface="Calibri"/>
                <a:cs typeface="Calibri"/>
              </a:rPr>
              <a:t>Komisyon,</a:t>
            </a:r>
            <a:endParaRPr sz="1900">
              <a:latin typeface="Calibri"/>
              <a:cs typeface="Calibri"/>
            </a:endParaRPr>
          </a:p>
          <a:p>
            <a:pPr marL="511809" lvl="1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11809" algn="l"/>
              </a:tabLst>
            </a:pP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Eksiksiz</a:t>
            </a:r>
            <a:r>
              <a:rPr sz="19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toplanır.</a:t>
            </a:r>
            <a:endParaRPr sz="1900">
              <a:latin typeface="Calibri"/>
              <a:cs typeface="Calibri"/>
            </a:endParaRPr>
          </a:p>
          <a:p>
            <a:pPr marL="511809" lvl="1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11809" algn="l"/>
              </a:tabLst>
            </a:pP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Kararlar</a:t>
            </a:r>
            <a:r>
              <a:rPr sz="19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çoğunlukla</a:t>
            </a:r>
            <a:r>
              <a:rPr sz="1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alınır.</a:t>
            </a:r>
            <a:endParaRPr sz="1900">
              <a:latin typeface="Calibri"/>
              <a:cs typeface="Calibri"/>
            </a:endParaRPr>
          </a:p>
          <a:p>
            <a:pPr marL="511175" lvl="1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11175" algn="l"/>
              </a:tabLst>
            </a:pP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Kararlarda</a:t>
            </a:r>
            <a:r>
              <a:rPr sz="19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çekimser</a:t>
            </a:r>
            <a:r>
              <a:rPr sz="19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kalamaz.</a:t>
            </a:r>
            <a:endParaRPr sz="1900">
              <a:latin typeface="Calibri"/>
              <a:cs typeface="Calibri"/>
            </a:endParaRPr>
          </a:p>
          <a:p>
            <a:pPr marL="511175" lvl="1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11175" algn="l"/>
              </a:tabLst>
            </a:pP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Başkan</a:t>
            </a:r>
            <a:r>
              <a:rPr sz="19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9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üyeler</a:t>
            </a:r>
            <a:r>
              <a:rPr sz="19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kararlarından</a:t>
            </a:r>
            <a:r>
              <a:rPr sz="19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sorumludur.</a:t>
            </a:r>
            <a:endParaRPr sz="1900">
              <a:latin typeface="Calibri"/>
              <a:cs typeface="Calibri"/>
            </a:endParaRPr>
          </a:p>
          <a:p>
            <a:pPr marL="511175" lvl="1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11175" algn="l"/>
              </a:tabLst>
            </a:pP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Karşı</a:t>
            </a:r>
            <a:r>
              <a:rPr sz="19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rgbClr val="C00000"/>
                </a:solidFill>
                <a:latin typeface="Calibri"/>
                <a:cs typeface="Calibri"/>
              </a:rPr>
              <a:t>oy,</a:t>
            </a:r>
            <a:r>
              <a:rPr sz="19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gerekçeleri</a:t>
            </a:r>
            <a:r>
              <a:rPr sz="1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yazılarak</a:t>
            </a:r>
            <a:r>
              <a:rPr sz="19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9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imzalanarak kullanılabilir.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630424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659" y="758939"/>
            <a:ext cx="23158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Komisyonu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1135" y="4642103"/>
            <a:ext cx="2676143" cy="169468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5579" y="915085"/>
            <a:ext cx="561594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299085" algn="l"/>
                <a:tab pos="939165" algn="l"/>
                <a:tab pos="1344295" algn="l"/>
                <a:tab pos="1880870" algn="l"/>
                <a:tab pos="2167255" algn="l"/>
                <a:tab pos="2286000" algn="l"/>
                <a:tab pos="3188335" algn="l"/>
                <a:tab pos="3291840" algn="l"/>
                <a:tab pos="4422775" algn="l"/>
                <a:tab pos="4508500" algn="l"/>
                <a:tab pos="5367655" algn="l"/>
              </a:tabLst>
            </a:pPr>
            <a:r>
              <a:rPr sz="2000" spc="-10" dirty="0">
                <a:latin typeface="Calibri"/>
                <a:cs typeface="Calibri"/>
              </a:rPr>
              <a:t>İhale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ve/veya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ön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10" dirty="0">
                <a:latin typeface="Calibri"/>
                <a:cs typeface="Calibri"/>
              </a:rPr>
              <a:t>yeterlik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dokümanı,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EKAP’ta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idarenin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ilanda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belirtilen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10" dirty="0">
                <a:latin typeface="Calibri"/>
                <a:cs typeface="Calibri"/>
              </a:rPr>
              <a:t>adresinde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30" dirty="0">
                <a:latin typeface="Calibri"/>
                <a:cs typeface="Calibri"/>
              </a:rPr>
              <a:t>görülebilir.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2091" y="1524777"/>
            <a:ext cx="532955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472565" algn="l"/>
                <a:tab pos="2575560" algn="l"/>
                <a:tab pos="4209415" algn="l"/>
              </a:tabLst>
            </a:pPr>
            <a:r>
              <a:rPr sz="2000" dirty="0">
                <a:latin typeface="Calibri"/>
                <a:cs typeface="Calibri"/>
              </a:rPr>
              <a:t>Ancak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ihaleye</a:t>
            </a:r>
            <a:r>
              <a:rPr sz="2000" b="1" spc="2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katılabilmek</a:t>
            </a:r>
            <a:r>
              <a:rPr sz="2000" b="1" spc="2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için</a:t>
            </a:r>
            <a:r>
              <a:rPr sz="2000" b="1" spc="2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dokümanın</a:t>
            </a:r>
            <a:r>
              <a:rPr sz="2000" b="1" spc="2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EKAP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üzerinden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e-imza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kullanılarak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indirilmesi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2091" y="2134468"/>
            <a:ext cx="533146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091565" algn="l"/>
                <a:tab pos="1884045" algn="l"/>
                <a:tab pos="3203575" algn="l"/>
                <a:tab pos="4535805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zorunludur.</a:t>
            </a:r>
            <a:r>
              <a:rPr sz="2000" b="1" spc="22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(2020/DK.D-</a:t>
            </a:r>
            <a:r>
              <a:rPr sz="2000" dirty="0">
                <a:latin typeface="Calibri"/>
                <a:cs typeface="Calibri"/>
              </a:rPr>
              <a:t>373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sayılı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Kurul</a:t>
            </a:r>
            <a:r>
              <a:rPr sz="2000" i="1" spc="2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kararı</a:t>
            </a:r>
            <a:r>
              <a:rPr sz="2000" i="1" spc="23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ile, 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EKAP’a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i="1" spc="-20" dirty="0">
                <a:solidFill>
                  <a:srgbClr val="C00000"/>
                </a:solidFill>
                <a:latin typeface="Calibri"/>
                <a:cs typeface="Calibri"/>
              </a:rPr>
              <a:t>giriş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yapılarak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doküman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i="1" spc="-20" dirty="0">
                <a:solidFill>
                  <a:srgbClr val="C00000"/>
                </a:solidFill>
                <a:latin typeface="Calibri"/>
                <a:cs typeface="Calibri"/>
              </a:rPr>
              <a:t>indirme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2091" y="2744160"/>
            <a:ext cx="53289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işlemlerinin</a:t>
            </a:r>
            <a:r>
              <a:rPr sz="2000" i="1" spc="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kullanıcı</a:t>
            </a:r>
            <a:r>
              <a:rPr sz="2000" i="1" spc="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sayfasından</a:t>
            </a:r>
            <a:r>
              <a:rPr sz="2000" i="1" spc="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gerçekleştirilmesi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5586" y="3049005"/>
            <a:ext cx="5615305" cy="2157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>
              <a:lnSpc>
                <a:spcPct val="100000"/>
              </a:lnSpc>
              <a:spcBef>
                <a:spcPts val="90"/>
              </a:spcBef>
              <a:tabLst>
                <a:tab pos="1301750" algn="l"/>
                <a:tab pos="2697480" algn="l"/>
                <a:tab pos="3526790" algn="l"/>
                <a:tab pos="4797425" algn="l"/>
              </a:tabLst>
            </a:pPr>
            <a:r>
              <a:rPr sz="2000" i="1" spc="-10" dirty="0">
                <a:latin typeface="Calibri"/>
                <a:cs typeface="Calibri"/>
              </a:rPr>
              <a:t>halinde</a:t>
            </a:r>
            <a:r>
              <a:rPr sz="2000" i="1" dirty="0">
                <a:latin typeface="Calibri"/>
                <a:cs typeface="Calibri"/>
              </a:rPr>
              <a:t>	</a:t>
            </a:r>
            <a:r>
              <a:rPr sz="2000" i="1" spc="-10" dirty="0">
                <a:latin typeface="Calibri"/>
                <a:cs typeface="Calibri"/>
              </a:rPr>
              <a:t>dokümanın</a:t>
            </a:r>
            <a:r>
              <a:rPr sz="2000" i="1" dirty="0">
                <a:latin typeface="Calibri"/>
                <a:cs typeface="Calibri"/>
              </a:rPr>
              <a:t>	</a:t>
            </a:r>
            <a:r>
              <a:rPr sz="2000" i="1" spc="-10" dirty="0">
                <a:latin typeface="Calibri"/>
                <a:cs typeface="Calibri"/>
              </a:rPr>
              <a:t>istekli</a:t>
            </a:r>
            <a:r>
              <a:rPr sz="2000" i="1" dirty="0">
                <a:latin typeface="Calibri"/>
                <a:cs typeface="Calibri"/>
              </a:rPr>
              <a:t>	</a:t>
            </a:r>
            <a:r>
              <a:rPr sz="2000" i="1" spc="-10" dirty="0">
                <a:latin typeface="Calibri"/>
                <a:cs typeface="Calibri"/>
              </a:rPr>
              <a:t>olabilecek</a:t>
            </a:r>
            <a:r>
              <a:rPr sz="2000" i="1" dirty="0">
                <a:latin typeface="Calibri"/>
                <a:cs typeface="Calibri"/>
              </a:rPr>
              <a:t>	</a:t>
            </a:r>
            <a:r>
              <a:rPr sz="2000" i="1" spc="-20" dirty="0">
                <a:latin typeface="Calibri"/>
                <a:cs typeface="Calibri"/>
              </a:rPr>
              <a:t>sıfatıyla </a:t>
            </a:r>
            <a:r>
              <a:rPr sz="2000" i="1" dirty="0">
                <a:latin typeface="Calibri"/>
                <a:cs typeface="Calibri"/>
              </a:rPr>
              <a:t>indirilmiş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kabul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edilmesine</a:t>
            </a:r>
            <a:r>
              <a:rPr sz="2000" i="1" spc="-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karar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verilmiştir.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298450" marR="6350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İlansız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ihalelerde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dokümanı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sadece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davet</a:t>
            </a:r>
            <a:r>
              <a:rPr sz="20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edilenler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görebilir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indirebilir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  <a:tab pos="1737360" algn="l"/>
                <a:tab pos="3005455" algn="l"/>
                <a:tab pos="3493135" algn="l"/>
                <a:tab pos="4425950" algn="l"/>
              </a:tabLst>
            </a:pPr>
            <a:r>
              <a:rPr sz="2000" spc="-10" dirty="0">
                <a:latin typeface="Calibri"/>
                <a:cs typeface="Calibri"/>
              </a:rPr>
              <a:t>Dokümanın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görülmesi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ve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0" dirty="0">
                <a:latin typeface="Calibri"/>
                <a:cs typeface="Calibri"/>
              </a:rPr>
              <a:t>e-</a:t>
            </a:r>
            <a:r>
              <a:rPr sz="2000" spc="-20" dirty="0">
                <a:latin typeface="Calibri"/>
                <a:cs typeface="Calibri"/>
              </a:rPr>
              <a:t>imza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kullanılarak </a:t>
            </a:r>
            <a:r>
              <a:rPr sz="2000" dirty="0">
                <a:latin typeface="Calibri"/>
                <a:cs typeface="Calibri"/>
              </a:rPr>
              <a:t>indirilmesi için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herhangi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bedel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talep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edilemez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71727"/>
            <a:ext cx="2508504" cy="7315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1118" y="1032230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576" y="1493532"/>
            <a:ext cx="2966085" cy="1649095"/>
            <a:chOff x="36576" y="1493532"/>
            <a:chExt cx="2966085" cy="16490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6" y="1493532"/>
              <a:ext cx="2508504" cy="8442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" y="1956815"/>
              <a:ext cx="2965704" cy="11856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3750" y="1563166"/>
            <a:ext cx="1770380" cy="12096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6720" marR="115570" indent="-304800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  <a:p>
            <a:pPr marL="402590" marR="5080" indent="-39052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75" y="2843783"/>
            <a:ext cx="2508504" cy="72847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3270" y="3001848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5175" y="3465576"/>
            <a:ext cx="2508885" cy="2155190"/>
            <a:chOff x="265175" y="3465576"/>
            <a:chExt cx="2508885" cy="215519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5" y="3465576"/>
              <a:ext cx="2508504" cy="8412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4120896"/>
              <a:ext cx="2508504" cy="8412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4776228"/>
              <a:ext cx="2508504" cy="84428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94665" y="3532784"/>
            <a:ext cx="1646555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2069" marR="43815" algn="ctr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5175" y="5468111"/>
            <a:ext cx="2493264" cy="72847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63088" y="5628015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5592" y="982408"/>
            <a:ext cx="4749800" cy="8915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68605" algn="l"/>
              </a:tabLst>
            </a:pPr>
            <a:r>
              <a:rPr sz="2000" b="1" dirty="0">
                <a:latin typeface="Calibri"/>
                <a:cs typeface="Calibri"/>
              </a:rPr>
              <a:t>Açık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ihale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usulü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268605" indent="-255904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68605" algn="l"/>
              </a:tabLst>
            </a:pPr>
            <a:r>
              <a:rPr sz="2000" b="1" spc="-10" dirty="0">
                <a:latin typeface="Calibri"/>
                <a:cs typeface="Calibri"/>
              </a:rPr>
              <a:t>Pazarlık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usulü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(b),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(c)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(f)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bentlerine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göre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5857" y="1974278"/>
            <a:ext cx="560260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161415" algn="l"/>
                <a:tab pos="2529840" algn="l"/>
                <a:tab pos="4014470" algn="l"/>
                <a:tab pos="4934585" algn="l"/>
              </a:tabLst>
            </a:pPr>
            <a:r>
              <a:rPr sz="2000" spc="-10" dirty="0">
                <a:latin typeface="Calibri"/>
                <a:cs typeface="Calibri"/>
              </a:rPr>
              <a:t>yapılan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ihalelerin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elektronik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olarak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gerçekleştirilmesi</a:t>
            </a:r>
            <a:r>
              <a:rPr sz="20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zorunludur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5592" y="3018470"/>
            <a:ext cx="4813300" cy="88519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268605" algn="l"/>
              </a:tabLst>
            </a:pPr>
            <a:r>
              <a:rPr sz="2000" b="1" dirty="0">
                <a:latin typeface="Calibri"/>
                <a:cs typeface="Calibri"/>
              </a:rPr>
              <a:t>BİAİU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268605" indent="-255904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68605" algn="l"/>
              </a:tabLst>
            </a:pPr>
            <a:r>
              <a:rPr sz="2000" b="1" spc="-10" dirty="0">
                <a:latin typeface="Calibri"/>
                <a:cs typeface="Calibri"/>
              </a:rPr>
              <a:t>Pazarlık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usulü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(a),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(d)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(e)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bentlerine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göre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5604" y="4007283"/>
            <a:ext cx="560260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161415" algn="l"/>
                <a:tab pos="2529840" algn="l"/>
                <a:tab pos="4014470" algn="l"/>
                <a:tab pos="4934585" algn="l"/>
              </a:tabLst>
            </a:pPr>
            <a:r>
              <a:rPr sz="2000" spc="-10" dirty="0">
                <a:latin typeface="Calibri"/>
                <a:cs typeface="Calibri"/>
              </a:rPr>
              <a:t>yapılan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ihalelerin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elektronik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olarak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gerçekleştirilmesi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zorunlu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değildir.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71727"/>
            <a:ext cx="2508504" cy="7315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1118" y="1032230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5175" y="1493532"/>
            <a:ext cx="2508885" cy="1499870"/>
            <a:chOff x="265175" y="1493532"/>
            <a:chExt cx="2508885" cy="14998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493532"/>
              <a:ext cx="2508504" cy="8442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2151887"/>
              <a:ext cx="2508504" cy="8412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33750" y="1563166"/>
            <a:ext cx="1770380" cy="12096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6720" marR="115570" indent="-304800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  <a:p>
            <a:pPr marL="402590" marR="5080" indent="-39052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76" y="2615183"/>
            <a:ext cx="2965704" cy="118567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3270" y="3001848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5175" y="3465576"/>
            <a:ext cx="2508885" cy="2155190"/>
            <a:chOff x="265175" y="3465576"/>
            <a:chExt cx="2508885" cy="215519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5" y="3465576"/>
              <a:ext cx="2508504" cy="8412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4120896"/>
              <a:ext cx="2508504" cy="8412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4776228"/>
              <a:ext cx="2508504" cy="84428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94665" y="3532784"/>
            <a:ext cx="1646555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2069" marR="43815" algn="ctr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5175" y="5468111"/>
            <a:ext cx="2493264" cy="72847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63088" y="5628015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673" y="1449971"/>
            <a:ext cx="8436610" cy="2158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İhalelerde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2000" b="1" spc="1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edilen</a:t>
            </a:r>
            <a:r>
              <a:rPr sz="2000" b="1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bedelin</a:t>
            </a:r>
            <a:r>
              <a:rPr sz="2000" b="1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000" b="1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000" b="1" spc="1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ünden</a:t>
            </a:r>
            <a:r>
              <a:rPr sz="2000" b="1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olmamak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üzere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geçici</a:t>
            </a:r>
            <a:r>
              <a:rPr sz="2000" b="1" spc="1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teminat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alınır.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İhale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kalan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istekliden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sözleşme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imzalanmadan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önce,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ihale</a:t>
            </a:r>
            <a:r>
              <a:rPr sz="2000" b="1" spc="1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bedelinin</a:t>
            </a:r>
            <a:endParaRPr sz="2000">
              <a:latin typeface="Calibri"/>
              <a:cs typeface="Calibri"/>
            </a:endParaRPr>
          </a:p>
          <a:p>
            <a:pPr marL="298450" marR="508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 6’sı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oranında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kesin teminat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alınır.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Ancak, teklif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fiyatının sınır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altında </a:t>
            </a:r>
            <a:r>
              <a:rPr sz="2000" dirty="0">
                <a:latin typeface="Calibri"/>
                <a:cs typeface="Calibri"/>
              </a:rPr>
              <a:t>olması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halinde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yaklaşık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maliyetin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0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9’u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oranında</a:t>
            </a:r>
            <a:r>
              <a:rPr sz="20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kesin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alınır.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6870" algn="l"/>
              </a:tabLst>
            </a:pPr>
            <a:r>
              <a:rPr sz="2000" spc="-10" dirty="0">
                <a:latin typeface="Calibri"/>
                <a:cs typeface="Calibri"/>
              </a:rPr>
              <a:t>Teminatlar: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9243" y="4650373"/>
            <a:ext cx="50749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06170" algn="l"/>
                <a:tab pos="1524000" algn="l"/>
                <a:tab pos="1969135" algn="l"/>
                <a:tab pos="3002280" algn="l"/>
                <a:tab pos="3837304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senetleri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senetler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yerine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düzenlenen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7985" y="3582353"/>
            <a:ext cx="2687955" cy="1702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Font typeface="Arial"/>
              <a:buChar char="•"/>
              <a:tabLst>
                <a:tab pos="35687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Türk</a:t>
            </a:r>
            <a:r>
              <a:rPr sz="20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parası</a:t>
            </a:r>
            <a:endParaRPr sz="20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356870" algn="l"/>
              </a:tabLst>
            </a:pP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Teminat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mektupları</a:t>
            </a:r>
            <a:endParaRPr sz="2000">
              <a:latin typeface="Calibri"/>
              <a:cs typeface="Calibri"/>
            </a:endParaRPr>
          </a:p>
          <a:p>
            <a:pPr marL="356235" marR="5080" indent="-34417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356235" algn="l"/>
                <a:tab pos="1210310" algn="l"/>
                <a:tab pos="1548130" algn="l"/>
              </a:tabLst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Devlet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iç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borçlanma belgeler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683" y="5412373"/>
            <a:ext cx="843851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7505" marR="5080" indent="-345440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Geçici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mektuplarının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süresi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tekliflerin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geçerlilik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süresinden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az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otuz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fazla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süreli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olmalı.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021080" cy="5242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1659" y="758939"/>
            <a:ext cx="7061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Teminat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1773936" cy="524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6848" y="758939"/>
            <a:ext cx="8439785" cy="3890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Teminat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(E-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İhale)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Geçici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teminat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mektupları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Elektronik</a:t>
            </a:r>
            <a:r>
              <a:rPr sz="2000" b="1" spc="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İhale</a:t>
            </a:r>
            <a:r>
              <a:rPr sz="2000" b="1" spc="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Uygulama</a:t>
            </a:r>
            <a:r>
              <a:rPr sz="2000" b="1" spc="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Yönetmeliğinin</a:t>
            </a:r>
            <a:r>
              <a:rPr sz="2000" b="1" spc="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21</a:t>
            </a:r>
            <a:r>
              <a:rPr sz="2000" b="1" spc="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inci</a:t>
            </a:r>
            <a:endParaRPr sz="2000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maddesinin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ikinci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fıkrasına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uygun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alınır.</a:t>
            </a:r>
            <a:endParaRPr sz="20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Mektuba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ilişkin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ayırt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edici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numara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yeterlik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bilgileri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tablosunun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ilgili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bölümünde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belirtilir.</a:t>
            </a:r>
            <a:endParaRPr sz="200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r>
              <a:rPr sz="20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maddeye</a:t>
            </a:r>
            <a:r>
              <a:rPr sz="200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uygun</a:t>
            </a:r>
            <a:r>
              <a:rPr sz="20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olarak</a:t>
            </a:r>
            <a:r>
              <a:rPr sz="200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alınmayan</a:t>
            </a:r>
            <a:r>
              <a:rPr sz="20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geçici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teminat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mektupları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geçerli</a:t>
            </a:r>
            <a:r>
              <a:rPr sz="20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kabul edilmez.</a:t>
            </a:r>
            <a:endParaRPr sz="2000" dirty="0">
              <a:latin typeface="Calibri"/>
              <a:cs typeface="Calibri"/>
            </a:endParaRPr>
          </a:p>
          <a:p>
            <a:pPr marL="299085" marR="8255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Geçici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teminat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mektubu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dışındaki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teminatların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saymanlık</a:t>
            </a:r>
            <a:r>
              <a:rPr sz="2000" b="1" spc="3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ya</a:t>
            </a:r>
            <a:r>
              <a:rPr sz="2000" b="1" spc="3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da</a:t>
            </a:r>
            <a:r>
              <a:rPr sz="2000" b="1" spc="3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muhasebe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müdürlüklerine</a:t>
            </a:r>
            <a:r>
              <a:rPr sz="2000" b="1" spc="3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yatırıldığına</a:t>
            </a:r>
            <a:r>
              <a:rPr sz="2000" b="1" spc="3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ilişkin</a:t>
            </a:r>
            <a:r>
              <a:rPr sz="2000" b="1" spc="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bilgiler</a:t>
            </a:r>
            <a:r>
              <a:rPr sz="2000" b="1" spc="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2000" b="1" spc="3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aynı</a:t>
            </a:r>
            <a:r>
              <a:rPr sz="2000" b="1" spc="3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şekilde</a:t>
            </a:r>
            <a:r>
              <a:rPr sz="2000" b="1" spc="3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yeterlik</a:t>
            </a:r>
            <a:r>
              <a:rPr sz="2000" b="1" spc="3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bilgileri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tablosunun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ilgili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bölümünde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belirtilir.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5762" y="1370215"/>
            <a:ext cx="5795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e-</a:t>
            </a:r>
            <a:r>
              <a:rPr sz="1800" dirty="0">
                <a:latin typeface="Calibri"/>
                <a:cs typeface="Calibri"/>
              </a:rPr>
              <a:t>teklifler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EKAP</a:t>
            </a:r>
            <a:r>
              <a:rPr sz="1800" b="1" spc="1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üzerinden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yalnızca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1800" b="1" spc="9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mektubu</a:t>
            </a:r>
            <a:r>
              <a:rPr sz="1800" b="1" spc="9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ve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ekleri</a:t>
            </a:r>
            <a:r>
              <a:rPr sz="1800" b="1" spc="3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doldurularak</a:t>
            </a:r>
            <a:r>
              <a:rPr sz="1800" b="1" spc="3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hazırlanır</a:t>
            </a:r>
            <a:r>
              <a:rPr sz="1800" b="1" spc="3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e-imza</a:t>
            </a:r>
            <a:r>
              <a:rPr sz="1800" b="1" spc="3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ile</a:t>
            </a:r>
            <a:r>
              <a:rPr sz="1800" b="1" spc="3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imzalanarak </a:t>
            </a:r>
            <a:r>
              <a:rPr sz="1800" b="1" dirty="0">
                <a:latin typeface="Calibri"/>
                <a:cs typeface="Calibri"/>
              </a:rPr>
              <a:t>ihale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tarih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saatine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kadar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gönderilir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5769" y="2345576"/>
            <a:ext cx="500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e-</a:t>
            </a:r>
            <a:r>
              <a:rPr sz="1800" dirty="0">
                <a:latin typeface="Calibri"/>
                <a:cs typeface="Calibri"/>
              </a:rPr>
              <a:t>teklif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EKAP’ta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doldurularak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hazırlanır.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İçeriğinde;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0184" y="2619896"/>
            <a:ext cx="5080635" cy="173228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68605" algn="l"/>
              </a:tabLst>
            </a:pPr>
            <a:r>
              <a:rPr sz="1800" b="1" spc="-20" dirty="0">
                <a:latin typeface="Calibri"/>
                <a:cs typeface="Calibri"/>
              </a:rPr>
              <a:t>Teklif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mektubu,</a:t>
            </a:r>
            <a:endParaRPr sz="1800">
              <a:latin typeface="Calibri"/>
              <a:cs typeface="Calibri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8605" algn="l"/>
              </a:tabLst>
            </a:pPr>
            <a:r>
              <a:rPr sz="1800" b="1" spc="-25" dirty="0">
                <a:latin typeface="Calibri"/>
                <a:cs typeface="Calibri"/>
              </a:rPr>
              <a:t>Yeterlik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Bilgileri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Tablosu,</a:t>
            </a:r>
            <a:endParaRPr sz="1800">
              <a:latin typeface="Calibri"/>
              <a:cs typeface="Calibri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8605" algn="l"/>
              </a:tabLst>
            </a:pPr>
            <a:r>
              <a:rPr sz="1800" b="1" dirty="0">
                <a:latin typeface="Calibri"/>
                <a:cs typeface="Calibri"/>
              </a:rPr>
              <a:t>İş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Ortaklığı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Beyannamesi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(varsa)</a:t>
            </a:r>
            <a:endParaRPr sz="1800">
              <a:latin typeface="Calibri"/>
              <a:cs typeface="Calibri"/>
            </a:endParaRPr>
          </a:p>
          <a:p>
            <a:pPr marL="268605" indent="-255904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8605" algn="l"/>
              </a:tabLst>
            </a:pPr>
            <a:r>
              <a:rPr sz="1800" b="1" spc="-20" dirty="0">
                <a:latin typeface="Calibri"/>
                <a:cs typeface="Calibri"/>
              </a:rPr>
              <a:t>Teknik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Şartnameye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Cevaplar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Açıklamalar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(varsa)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6141" y="4479255"/>
            <a:ext cx="120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Yer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almalıdır.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79264" y="4553711"/>
            <a:ext cx="2146300" cy="2146300"/>
            <a:chOff x="4779264" y="4553711"/>
            <a:chExt cx="2146300" cy="21463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4" y="4553711"/>
              <a:ext cx="2145791" cy="21457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7592" y="5084063"/>
              <a:ext cx="1469136" cy="54254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983992" y="926604"/>
            <a:ext cx="5779135" cy="524510"/>
            <a:chOff x="2983992" y="926604"/>
            <a:chExt cx="5779135" cy="52451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992" y="941831"/>
              <a:ext cx="5779008" cy="4328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6432" y="926604"/>
              <a:ext cx="923543" cy="52424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32760" y="963167"/>
              <a:ext cx="5681980" cy="335280"/>
            </a:xfrm>
            <a:custGeom>
              <a:avLst/>
              <a:gdLst/>
              <a:ahLst/>
              <a:cxnLst/>
              <a:rect l="l" t="t" r="r" b="b"/>
              <a:pathLst>
                <a:path w="5681980" h="335280">
                  <a:moveTo>
                    <a:pt x="568147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5581802" y="317563"/>
                  </a:lnTo>
                  <a:lnTo>
                    <a:pt x="568147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13911" y="981036"/>
            <a:ext cx="6051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5175" y="871727"/>
            <a:ext cx="2508504" cy="73152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11118" y="1032230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5175" y="1493532"/>
            <a:ext cx="2508885" cy="1499870"/>
            <a:chOff x="265175" y="1493532"/>
            <a:chExt cx="2508885" cy="149987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1493532"/>
              <a:ext cx="2508504" cy="8442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2151887"/>
              <a:ext cx="2508504" cy="84124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33750" y="1563166"/>
            <a:ext cx="1770380" cy="12096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6720" marR="115570" indent="-304800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  <a:p>
            <a:pPr marL="402590" marR="5080" indent="-39052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576" y="2615183"/>
            <a:ext cx="2965704" cy="118567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03270" y="3001848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5175" y="3465576"/>
            <a:ext cx="2508885" cy="2155190"/>
            <a:chOff x="265175" y="3465576"/>
            <a:chExt cx="2508885" cy="215519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175" y="3465576"/>
              <a:ext cx="2508504" cy="8412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175" y="4120896"/>
              <a:ext cx="2508504" cy="841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5175" y="4776228"/>
              <a:ext cx="2508504" cy="844283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94665" y="3532784"/>
            <a:ext cx="1646555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2069" marR="43815" algn="ctr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5175" y="5468111"/>
            <a:ext cx="2493264" cy="72847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63088" y="5628015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21" y="1369301"/>
            <a:ext cx="8097520" cy="2615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6385" algn="just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Teklif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mektubu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geçici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teminat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dahil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olmak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ihaleye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katılabilme </a:t>
            </a:r>
            <a:r>
              <a:rPr sz="2000" dirty="0">
                <a:latin typeface="Calibri"/>
                <a:cs typeface="Calibri"/>
              </a:rPr>
              <a:t>şartı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istenilen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bütün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belgeler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bir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zarfa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konulur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Zarfın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isteklinin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adı,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soyadı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ticaret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unvanı,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tebligata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esas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açık </a:t>
            </a:r>
            <a:r>
              <a:rPr sz="2000" dirty="0">
                <a:latin typeface="Calibri"/>
                <a:cs typeface="Calibri"/>
              </a:rPr>
              <a:t>adresi,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teklifin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hangi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işe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ait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ihaleyi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yapan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idarenin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açık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adresi yazılır.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Zarfın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yapıştırılan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yeri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istekli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tarafından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imzalanır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mühürlenir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2000" spc="-25" dirty="0">
                <a:latin typeface="Calibri"/>
                <a:cs typeface="Calibri"/>
              </a:rPr>
              <a:t>Teklif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mektupları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yazılı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imzalı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olarak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sunulur.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1559" y="4486655"/>
            <a:ext cx="1725167" cy="17251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5056632"/>
            <a:ext cx="734568" cy="7315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672" y="704087"/>
              <a:ext cx="1225296" cy="5242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1659" y="758939"/>
            <a:ext cx="9067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Fiziki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68852" y="5219700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3153" y="1688642"/>
            <a:ext cx="54705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8450" algn="l"/>
                <a:tab pos="1283335" algn="l"/>
                <a:tab pos="2170430" algn="l"/>
                <a:tab pos="2554605" algn="l"/>
                <a:tab pos="3148965" algn="l"/>
                <a:tab pos="4233545" algn="l"/>
                <a:tab pos="5059680" algn="l"/>
              </a:tabLst>
            </a:pPr>
            <a:r>
              <a:rPr sz="1600" dirty="0">
                <a:latin typeface="Calibri"/>
                <a:cs typeface="Calibri"/>
              </a:rPr>
              <a:t>E-</a:t>
            </a:r>
            <a:r>
              <a:rPr sz="1600" spc="-10" dirty="0">
                <a:latin typeface="Calibri"/>
                <a:cs typeface="Calibri"/>
              </a:rPr>
              <a:t>teklifler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istekliler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ve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hazır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bulunanlar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önünde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ihale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3153" y="1932476"/>
            <a:ext cx="547243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komisyonu</a:t>
            </a:r>
            <a:r>
              <a:rPr sz="1600" spc="4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tarafından</a:t>
            </a:r>
            <a:r>
              <a:rPr sz="1600" spc="46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EKAP</a:t>
            </a:r>
            <a:r>
              <a:rPr sz="1600" b="1" spc="4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üzerinde</a:t>
            </a:r>
            <a:r>
              <a:rPr sz="1600" spc="4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e-anahtar</a:t>
            </a:r>
            <a:r>
              <a:rPr sz="1600" b="1" spc="4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aracılığıyla açılır.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E-anahtarının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bozuk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olması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veya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virüs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içermesi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gibi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nedenlerle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66" y="2755434"/>
            <a:ext cx="51828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7865" algn="l"/>
                <a:tab pos="1789430" algn="l"/>
                <a:tab pos="2978150" algn="l"/>
                <a:tab pos="4014470" algn="l"/>
                <a:tab pos="4721860" algn="l"/>
              </a:tabLst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EKAP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tarafından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açılamayan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dirty="0">
                <a:latin typeface="Calibri"/>
                <a:cs typeface="Calibri"/>
              </a:rPr>
              <a:t>e-</a:t>
            </a:r>
            <a:r>
              <a:rPr sz="1600" spc="-10" dirty="0">
                <a:latin typeface="Calibri"/>
                <a:cs typeface="Calibri"/>
              </a:rPr>
              <a:t>teklifler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tespit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edilir.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151" y="2999268"/>
            <a:ext cx="5473700" cy="133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Gerekçeleri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belirtilerek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EKAP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üzerinde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“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Açılamayan</a:t>
            </a:r>
            <a:r>
              <a:rPr sz="16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e-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tekliflere</a:t>
            </a:r>
            <a:endParaRPr sz="1600"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İlişkin</a:t>
            </a:r>
            <a:r>
              <a:rPr sz="1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İhale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Komisyonu</a:t>
            </a:r>
            <a:r>
              <a:rPr sz="1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Tutanağı</a:t>
            </a:r>
            <a:r>
              <a:rPr sz="1600" spc="-10" dirty="0">
                <a:latin typeface="Calibri"/>
                <a:cs typeface="Calibri"/>
              </a:rPr>
              <a:t>”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düzenlenir.</a:t>
            </a:r>
            <a:endParaRPr sz="160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İsteklilerin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belgelerinin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eksik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olup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olmadığı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1600" b="1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mektubu 	</a:t>
            </a:r>
            <a:r>
              <a:rPr sz="1600" dirty="0">
                <a:latin typeface="Calibri"/>
                <a:cs typeface="Calibri"/>
              </a:rPr>
              <a:t>ile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geçici</a:t>
            </a:r>
            <a:r>
              <a:rPr sz="1600" b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teminatlarının</a:t>
            </a:r>
            <a:r>
              <a:rPr sz="1600" b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usulüne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uygun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olup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olmadığı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kontrol 	edilir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71727"/>
            <a:ext cx="2508504" cy="7315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1118" y="1032230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5175" y="1493532"/>
            <a:ext cx="2508885" cy="1499870"/>
            <a:chOff x="265175" y="1493532"/>
            <a:chExt cx="2508885" cy="14998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493532"/>
              <a:ext cx="2508504" cy="8442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2151887"/>
              <a:ext cx="2508504" cy="8412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33750" y="1563166"/>
            <a:ext cx="1770380" cy="12096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6720" marR="115570" indent="-304800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  <a:p>
            <a:pPr marL="402590" marR="5080" indent="-39052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75" y="2843783"/>
            <a:ext cx="2508504" cy="72847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3270" y="3001848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576" y="3270503"/>
            <a:ext cx="2966085" cy="2350135"/>
            <a:chOff x="36576" y="3270503"/>
            <a:chExt cx="2966085" cy="235013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6" y="3270503"/>
              <a:ext cx="2965704" cy="11856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6" y="4120895"/>
              <a:ext cx="2508504" cy="8412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6" y="4776228"/>
              <a:ext cx="2508504" cy="84428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94665" y="3532784"/>
            <a:ext cx="1646555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2069" marR="43815" algn="ctr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5175" y="5468111"/>
            <a:ext cx="2493264" cy="72847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63088" y="5628015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987039" y="1021080"/>
            <a:ext cx="5864860" cy="524510"/>
            <a:chOff x="2987039" y="1021080"/>
            <a:chExt cx="5864860" cy="52451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7039" y="1033272"/>
              <a:ext cx="5864352" cy="4328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479" y="1021080"/>
              <a:ext cx="923544" cy="52425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35807" y="1054608"/>
              <a:ext cx="5767070" cy="335280"/>
            </a:xfrm>
            <a:custGeom>
              <a:avLst/>
              <a:gdLst/>
              <a:ahLst/>
              <a:cxnLst/>
              <a:rect l="l" t="t" r="r" b="b"/>
              <a:pathLst>
                <a:path w="5767070" h="335280">
                  <a:moveTo>
                    <a:pt x="5766816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5665647" y="317563"/>
                  </a:lnTo>
                  <a:lnTo>
                    <a:pt x="5766816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16998" y="1073467"/>
            <a:ext cx="6051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85032" y="4404359"/>
            <a:ext cx="3090671" cy="231952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241" y="1467751"/>
            <a:ext cx="8115300" cy="2463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1145" indent="-258445" algn="just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271145" algn="l"/>
              </a:tabLst>
            </a:pPr>
            <a:r>
              <a:rPr sz="2000" dirty="0">
                <a:latin typeface="Calibri"/>
                <a:cs typeface="Calibri"/>
              </a:rPr>
              <a:t>İhale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komisyonu,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verilen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teklifleri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değerlendirdikten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sonra,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diğer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tekliflere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veya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yaklaşık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maliyete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teklif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fiyatı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aşırı</a:t>
            </a:r>
            <a:r>
              <a:rPr sz="20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düşük</a:t>
            </a:r>
            <a:r>
              <a:rPr sz="20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olanları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tespit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  <a:p>
            <a:pPr marL="12700" marR="6985" indent="258445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"/>
              <a:tabLst>
                <a:tab pos="271145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Bu</a:t>
            </a:r>
            <a:r>
              <a:rPr sz="20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teklifleri</a:t>
            </a:r>
            <a:r>
              <a:rPr sz="20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reddetmeden</a:t>
            </a:r>
            <a:r>
              <a:rPr sz="20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önce,</a:t>
            </a:r>
            <a:r>
              <a:rPr sz="20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belirlediği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süre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içinde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teklif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sahiplerinden, </a:t>
            </a:r>
            <a:r>
              <a:rPr sz="2000" dirty="0">
                <a:latin typeface="Calibri"/>
                <a:cs typeface="Calibri"/>
              </a:rPr>
              <a:t>teklifte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önemli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olduğunu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tespit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ettiği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bileşenler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ilgili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ayrıntıları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yazılı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olarak ister.</a:t>
            </a:r>
            <a:endParaRPr sz="2000">
              <a:latin typeface="Calibri"/>
              <a:cs typeface="Calibri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"/>
              <a:tabLst>
                <a:tab pos="12700" algn="l"/>
                <a:tab pos="27051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	Değerlendirme</a:t>
            </a:r>
            <a:r>
              <a:rPr sz="2000" b="1" spc="11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sonucunda,</a:t>
            </a:r>
            <a:r>
              <a:rPr sz="2000" b="1" spc="11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açıklamaları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yeterli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görülmeyen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veya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yazılı </a:t>
            </a:r>
            <a:r>
              <a:rPr sz="2000" dirty="0">
                <a:latin typeface="Calibri"/>
                <a:cs typeface="Calibri"/>
              </a:rPr>
              <a:t>açıklamada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bulunmayan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isteklilerin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teklifleri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reddedilir.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005571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659" y="758939"/>
            <a:ext cx="16891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Aşırı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Düşük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Teklifler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3088" y="4005071"/>
            <a:ext cx="2907791" cy="285292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3325367" cy="5242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1659" y="758939"/>
            <a:ext cx="8141970" cy="5452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Ekonomik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Açıdan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Avantajlı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Teklif</a:t>
            </a:r>
            <a:endParaRPr sz="1600">
              <a:latin typeface="Calibri"/>
              <a:cs typeface="Calibri"/>
            </a:endParaRPr>
          </a:p>
          <a:p>
            <a:pPr marL="379095" indent="-344805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379095" algn="l"/>
              </a:tabLst>
            </a:pPr>
            <a:r>
              <a:rPr sz="2000" spc="-10" dirty="0">
                <a:latin typeface="Calibri"/>
                <a:cs typeface="Calibri"/>
              </a:rPr>
              <a:t>Ekonomik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açıdan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avantajlı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teklif,</a:t>
            </a:r>
            <a:endParaRPr sz="2000">
              <a:latin typeface="Calibri"/>
              <a:cs typeface="Calibri"/>
            </a:endParaRPr>
          </a:p>
          <a:p>
            <a:pPr marL="836294" lvl="1" indent="-34480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836294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Fiyat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esasına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göre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veya</a:t>
            </a:r>
            <a:endParaRPr sz="2000">
              <a:latin typeface="Calibri"/>
              <a:cs typeface="Calibri"/>
            </a:endParaRPr>
          </a:p>
          <a:p>
            <a:pPr marL="836294" lvl="1" indent="-34480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836294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Fiyat</a:t>
            </a:r>
            <a:r>
              <a:rPr sz="20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ile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birlikte</a:t>
            </a:r>
            <a:r>
              <a:rPr sz="20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fiyat</a:t>
            </a:r>
            <a:r>
              <a:rPr sz="20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dışındaki</a:t>
            </a:r>
            <a:r>
              <a:rPr sz="20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unsurlara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göre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belirlenir.</a:t>
            </a:r>
            <a:endParaRPr sz="2000">
              <a:latin typeface="Calibri"/>
              <a:cs typeface="Calibri"/>
            </a:endParaRPr>
          </a:p>
          <a:p>
            <a:pPr marL="391160" indent="-35687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91160" algn="l"/>
              </a:tabLst>
            </a:pPr>
            <a:r>
              <a:rPr sz="2000" spc="-20" dirty="0">
                <a:latin typeface="Calibri"/>
                <a:cs typeface="Calibri"/>
              </a:rPr>
              <a:t>Yerli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istekliler/yerli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malı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lehine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fiyat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avantajı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(%15)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uygulanabilir.</a:t>
            </a:r>
            <a:endParaRPr sz="2000">
              <a:latin typeface="Calibri"/>
              <a:cs typeface="Calibri"/>
            </a:endParaRPr>
          </a:p>
          <a:p>
            <a:pPr marL="379095" indent="-34480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79095" algn="l"/>
              </a:tabLst>
            </a:pPr>
            <a:r>
              <a:rPr sz="2000" dirty="0">
                <a:latin typeface="Calibri"/>
                <a:cs typeface="Calibri"/>
              </a:rPr>
              <a:t>İhale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konusu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işin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özelliği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göz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önünde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bulundurularak;</a:t>
            </a:r>
            <a:endParaRPr sz="2000">
              <a:latin typeface="Calibri"/>
              <a:cs typeface="Calibri"/>
            </a:endParaRPr>
          </a:p>
          <a:p>
            <a:pPr marL="839469" lvl="1" indent="-34163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39469" algn="l"/>
              </a:tabLst>
            </a:pPr>
            <a:r>
              <a:rPr sz="2000" b="1" dirty="0">
                <a:latin typeface="Calibri"/>
                <a:cs typeface="Calibri"/>
              </a:rPr>
              <a:t>işletme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bakım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maliyeti,</a:t>
            </a:r>
            <a:endParaRPr sz="2000">
              <a:latin typeface="Calibri"/>
              <a:cs typeface="Calibri"/>
            </a:endParaRPr>
          </a:p>
          <a:p>
            <a:pPr marL="839469" lvl="1" indent="-34163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39469" algn="l"/>
              </a:tabLst>
            </a:pPr>
            <a:r>
              <a:rPr sz="2000" b="1" dirty="0">
                <a:latin typeface="Calibri"/>
                <a:cs typeface="Calibri"/>
              </a:rPr>
              <a:t>maliyet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etkinliği,</a:t>
            </a:r>
            <a:endParaRPr sz="2000">
              <a:latin typeface="Calibri"/>
              <a:cs typeface="Calibri"/>
            </a:endParaRPr>
          </a:p>
          <a:p>
            <a:pPr marL="839469" lvl="1" indent="-34163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39469" algn="l"/>
              </a:tabLst>
            </a:pPr>
            <a:r>
              <a:rPr sz="2000" b="1" dirty="0">
                <a:latin typeface="Calibri"/>
                <a:cs typeface="Calibri"/>
              </a:rPr>
              <a:t>verimlilik,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kalite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teknik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değer,</a:t>
            </a:r>
            <a:endParaRPr sz="20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gibi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unsurlar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fiyat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dışı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unsur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olarak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belirlenenilir.</a:t>
            </a:r>
            <a:endParaRPr sz="2000">
              <a:latin typeface="Calibri"/>
              <a:cs typeface="Calibri"/>
            </a:endParaRPr>
          </a:p>
          <a:p>
            <a:pPr marL="379095" marR="5080" indent="-344805" algn="just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379095" algn="l"/>
              </a:tabLst>
            </a:pPr>
            <a:r>
              <a:rPr sz="1800" dirty="0">
                <a:latin typeface="Calibri"/>
                <a:cs typeface="Calibri"/>
              </a:rPr>
              <a:t>Fiyat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dışı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unsurların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parasal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değerleri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nispi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ağırlıkları</a:t>
            </a:r>
            <a:r>
              <a:rPr sz="1800" b="1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hesaplama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yöntemi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unsurlara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ilişkin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değerlendirmenin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yapılabilmesi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için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sunulacak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belgeler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idari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şartnamede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açıkça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belirtilir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09" y="2186647"/>
            <a:ext cx="7258050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805" algn="just">
              <a:lnSpc>
                <a:spcPct val="80000"/>
              </a:lnSpc>
              <a:spcBef>
                <a:spcPts val="675"/>
              </a:spcBef>
              <a:buFont typeface="Wingdings"/>
              <a:buChar char="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4734</a:t>
            </a:r>
            <a:r>
              <a:rPr sz="2400" spc="3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sayılı</a:t>
            </a:r>
            <a:r>
              <a:rPr sz="2400" spc="3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Kanun’un</a:t>
            </a:r>
            <a:r>
              <a:rPr sz="2400" spc="365" dirty="0"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3’üncü</a:t>
            </a:r>
            <a:r>
              <a:rPr sz="2400" b="1" spc="36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maddesinde</a:t>
            </a:r>
            <a:r>
              <a:rPr sz="2400" spc="35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bentler </a:t>
            </a:r>
            <a:r>
              <a:rPr sz="2400" dirty="0">
                <a:latin typeface="Calibri"/>
                <a:cs typeface="Calibri"/>
              </a:rPr>
              <a:t>halinde</a:t>
            </a:r>
            <a:r>
              <a:rPr sz="2400" spc="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sayılan</a:t>
            </a:r>
            <a:r>
              <a:rPr sz="2400" spc="8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işler</a:t>
            </a:r>
            <a:r>
              <a:rPr sz="2400" spc="65" dirty="0"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ceza</a:t>
            </a:r>
            <a:r>
              <a:rPr sz="2400" b="1" spc="7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2400" b="1" spc="7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ihalelerden</a:t>
            </a:r>
            <a:r>
              <a:rPr sz="2400" b="1" spc="7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yasaklama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hükümleri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hariç,</a:t>
            </a:r>
            <a:r>
              <a:rPr sz="2400" b="1" spc="48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4734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sayılı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Kanuna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tabi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değildir.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UYGULAMA</a:t>
            </a:r>
            <a:r>
              <a:rPr spc="-75" dirty="0"/>
              <a:t> </a:t>
            </a:r>
            <a:r>
              <a:rPr spc="-10" dirty="0"/>
              <a:t>İLKELERİ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682751"/>
            <a:ext cx="7132320" cy="576580"/>
            <a:chOff x="0" y="682751"/>
            <a:chExt cx="7132320" cy="576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1" y="682751"/>
              <a:ext cx="1466088" cy="576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743699"/>
            <a:ext cx="111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İSTİSNALAR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983" y="4675632"/>
            <a:ext cx="2956547" cy="84428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19681" y="5545131"/>
            <a:ext cx="161226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20" dirty="0">
                <a:latin typeface="Calibri"/>
                <a:cs typeface="Calibri"/>
              </a:rPr>
              <a:t>ekapakademi.kik.gov.tr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2511" y="3300984"/>
            <a:ext cx="2761488" cy="306019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8" y="2097023"/>
            <a:ext cx="1938527" cy="7559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9778" y="2283053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&lt;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3264" y="2115311"/>
            <a:ext cx="6300216" cy="8564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69997" y="2179180"/>
            <a:ext cx="5950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868680" algn="l"/>
                <a:tab pos="1469390" algn="l"/>
                <a:tab pos="2642870" algn="l"/>
                <a:tab pos="3682365" algn="l"/>
                <a:tab pos="489839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Sadece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yerli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isteklilerin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katılması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hususunda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düzenleme yapılabilir.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568" y="3246120"/>
            <a:ext cx="1938527" cy="13075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8511" y="3432733"/>
            <a:ext cx="13068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Yaklaşık Maliyete Bakılmaksızın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1551" y="3227832"/>
            <a:ext cx="6266688" cy="14112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01226" y="3295573"/>
            <a:ext cx="58870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indent="-256540" algn="just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6924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Hizmet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alımı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yapım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işi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ihalelerinde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yerli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istekliler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lehine,</a:t>
            </a:r>
            <a:endParaRPr sz="1800">
              <a:latin typeface="Calibri"/>
              <a:cs typeface="Calibri"/>
            </a:endParaRPr>
          </a:p>
          <a:p>
            <a:pPr marL="268605" marR="5080" indent="-255904" algn="just">
              <a:lnSpc>
                <a:spcPct val="100000"/>
              </a:lnSpc>
              <a:buAutoNum type="arabicParenR"/>
              <a:tabLst>
                <a:tab pos="26860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Mal</a:t>
            </a:r>
            <a:r>
              <a:rPr sz="1800" b="1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alımı</a:t>
            </a:r>
            <a:r>
              <a:rPr sz="1800" b="1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ihalelerinde</a:t>
            </a:r>
            <a:r>
              <a:rPr sz="1800" b="1" spc="15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ise</a:t>
            </a:r>
            <a:r>
              <a:rPr sz="1800" b="1" spc="1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yerli</a:t>
            </a:r>
            <a:r>
              <a:rPr sz="18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malı</a:t>
            </a:r>
            <a:r>
              <a:rPr sz="1800" b="1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olarak</a:t>
            </a:r>
            <a:r>
              <a:rPr sz="1800" b="1" spc="1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belirlenen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malları</a:t>
            </a:r>
            <a:r>
              <a:rPr sz="1800" b="1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teklif</a:t>
            </a:r>
            <a:r>
              <a:rPr sz="1800" b="1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eden</a:t>
            </a:r>
            <a:r>
              <a:rPr sz="1800" b="1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istekliler</a:t>
            </a:r>
            <a:r>
              <a:rPr sz="1800" b="1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lehine,</a:t>
            </a:r>
            <a:r>
              <a:rPr sz="1800" b="1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800" b="1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800" b="1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oranına</a:t>
            </a:r>
            <a:r>
              <a:rPr sz="1800" b="1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kadar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fiyat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avantajı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sağlanabilir.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672" y="704087"/>
              <a:ext cx="2167128" cy="5242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1659" y="758939"/>
            <a:ext cx="180593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Yerli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İstekli/Yerli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Malı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65704" y="4739640"/>
            <a:ext cx="3041904" cy="162763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14" y="1393647"/>
            <a:ext cx="8133715" cy="423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6350" indent="-286385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8450" algn="l"/>
              </a:tabLst>
            </a:pPr>
            <a:r>
              <a:rPr sz="1900" b="1" dirty="0">
                <a:latin typeface="Calibri"/>
                <a:cs typeface="Calibri"/>
              </a:rPr>
              <a:t>Sanayi</a:t>
            </a:r>
            <a:r>
              <a:rPr sz="1900" b="1" spc="17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ve</a:t>
            </a:r>
            <a:r>
              <a:rPr sz="1900" b="1" spc="19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Teknoloji</a:t>
            </a:r>
            <a:r>
              <a:rPr sz="1900" b="1" spc="18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Bakanlığı</a:t>
            </a:r>
            <a:r>
              <a:rPr sz="1900" b="1" spc="18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tarafından</a:t>
            </a:r>
            <a:r>
              <a:rPr sz="1900" b="1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ilgili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kurum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kuruluşların</a:t>
            </a:r>
            <a:r>
              <a:rPr sz="1900" spc="19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görüşleri </a:t>
            </a:r>
            <a:r>
              <a:rPr sz="1900" dirty="0">
                <a:latin typeface="Calibri"/>
                <a:cs typeface="Calibri"/>
              </a:rPr>
              <a:t>alınarak</a:t>
            </a:r>
            <a:r>
              <a:rPr sz="1900" spc="4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orta</a:t>
            </a:r>
            <a:r>
              <a:rPr sz="1900" spc="5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4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yüksek</a:t>
            </a:r>
            <a:r>
              <a:rPr sz="1900" spc="5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teknolojili</a:t>
            </a:r>
            <a:r>
              <a:rPr sz="1900" spc="5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sanayi</a:t>
            </a:r>
            <a:r>
              <a:rPr sz="1900" spc="4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ürünleri</a:t>
            </a:r>
            <a:r>
              <a:rPr sz="1900" spc="4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arasından</a:t>
            </a:r>
            <a:r>
              <a:rPr sz="1900" spc="55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belirlenen</a:t>
            </a:r>
            <a:r>
              <a:rPr sz="1900" b="1" spc="45" dirty="0">
                <a:latin typeface="Calibri"/>
                <a:cs typeface="Calibri"/>
              </a:rPr>
              <a:t>  </a:t>
            </a:r>
            <a:r>
              <a:rPr sz="1900" spc="-25" dirty="0">
                <a:latin typeface="Calibri"/>
                <a:cs typeface="Calibri"/>
              </a:rPr>
              <a:t>ve </a:t>
            </a:r>
            <a:r>
              <a:rPr sz="1900" b="1" dirty="0">
                <a:latin typeface="Calibri"/>
                <a:cs typeface="Calibri"/>
              </a:rPr>
              <a:t>Kurum</a:t>
            </a:r>
            <a:r>
              <a:rPr sz="1900" b="1" spc="16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tarafından</a:t>
            </a:r>
            <a:r>
              <a:rPr sz="1900" b="1" spc="16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ilan</a:t>
            </a:r>
            <a:r>
              <a:rPr sz="1900" b="1" spc="16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edilen</a:t>
            </a:r>
            <a:r>
              <a:rPr sz="1900" b="1" spc="1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listede</a:t>
            </a:r>
            <a:r>
              <a:rPr sz="1900" spc="1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yer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alan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malların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ihalelerinde,</a:t>
            </a:r>
            <a:r>
              <a:rPr sz="1900" spc="175" dirty="0"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yerli</a:t>
            </a:r>
            <a:r>
              <a:rPr sz="1900" b="1" spc="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C00000"/>
                </a:solidFill>
                <a:latin typeface="Calibri"/>
                <a:cs typeface="Calibri"/>
              </a:rPr>
              <a:t>malı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19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eden</a:t>
            </a:r>
            <a:r>
              <a:rPr sz="19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istekliler</a:t>
            </a:r>
            <a:r>
              <a:rPr sz="19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lehine</a:t>
            </a:r>
            <a:r>
              <a:rPr sz="19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%15</a:t>
            </a:r>
            <a:r>
              <a:rPr sz="19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oranında</a:t>
            </a:r>
            <a:r>
              <a:rPr sz="19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fiyat</a:t>
            </a:r>
            <a:r>
              <a:rPr sz="19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avantajı</a:t>
            </a:r>
            <a:r>
              <a:rPr sz="19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sağlanması</a:t>
            </a:r>
            <a:r>
              <a:rPr sz="19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mecburidir</a:t>
            </a:r>
            <a:r>
              <a:rPr sz="1900" spc="-10" dirty="0">
                <a:latin typeface="Calibri"/>
                <a:cs typeface="Calibri"/>
              </a:rPr>
              <a:t>.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Yerli</a:t>
            </a:r>
            <a:r>
              <a:rPr sz="19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yazılım</a:t>
            </a:r>
            <a:r>
              <a:rPr sz="19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ürünü</a:t>
            </a:r>
            <a:r>
              <a:rPr sz="19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19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eden</a:t>
            </a:r>
            <a:r>
              <a:rPr sz="190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istekliler</a:t>
            </a:r>
            <a:r>
              <a:rPr sz="19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lehine</a:t>
            </a:r>
            <a:r>
              <a:rPr sz="19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9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%15</a:t>
            </a:r>
            <a:r>
              <a:rPr sz="19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oranında</a:t>
            </a:r>
            <a:r>
              <a:rPr sz="19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fiyat</a:t>
            </a:r>
            <a:r>
              <a:rPr sz="19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avantajı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sağlanması</a:t>
            </a:r>
            <a:r>
              <a:rPr sz="19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mecburidir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1900" dirty="0">
                <a:latin typeface="Calibri"/>
                <a:cs typeface="Calibri"/>
              </a:rPr>
              <a:t>Yapım</a:t>
            </a:r>
            <a:r>
              <a:rPr sz="1900" spc="22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işlerinde</a:t>
            </a:r>
            <a:r>
              <a:rPr sz="1900" spc="22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kullanılacak</a:t>
            </a:r>
            <a:r>
              <a:rPr sz="1900" spc="24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makine,</a:t>
            </a:r>
            <a:r>
              <a:rPr sz="1900" spc="229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malzeme</a:t>
            </a:r>
            <a:r>
              <a:rPr sz="1900" spc="22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23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ekipman</a:t>
            </a:r>
            <a:r>
              <a:rPr sz="1900" spc="229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ile</a:t>
            </a:r>
            <a:r>
              <a:rPr sz="1900" spc="225" dirty="0">
                <a:latin typeface="Calibri"/>
                <a:cs typeface="Calibri"/>
              </a:rPr>
              <a:t>  </a:t>
            </a:r>
            <a:r>
              <a:rPr sz="1900" spc="-10" dirty="0">
                <a:latin typeface="Calibri"/>
                <a:cs typeface="Calibri"/>
              </a:rPr>
              <a:t>yazılımın 	</a:t>
            </a:r>
            <a:r>
              <a:rPr sz="1900" dirty="0">
                <a:latin typeface="Calibri"/>
                <a:cs typeface="Calibri"/>
              </a:rPr>
              <a:t>tamamının</a:t>
            </a:r>
            <a:r>
              <a:rPr sz="1900" spc="3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veya</a:t>
            </a:r>
            <a:r>
              <a:rPr sz="1900" spc="3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belli</a:t>
            </a:r>
            <a:r>
              <a:rPr sz="1900" spc="3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bir</a:t>
            </a:r>
            <a:r>
              <a:rPr sz="1900" spc="3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kısmının</a:t>
            </a:r>
            <a:r>
              <a:rPr sz="1900" spc="33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yerli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malı</a:t>
            </a:r>
            <a:r>
              <a:rPr sz="1900" b="1" spc="33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olması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şartı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getirilebilir</a:t>
            </a:r>
            <a:r>
              <a:rPr sz="1900" dirty="0">
                <a:latin typeface="Calibri"/>
                <a:cs typeface="Calibri"/>
              </a:rPr>
              <a:t>.</a:t>
            </a:r>
            <a:r>
              <a:rPr sz="1900" spc="3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Ancak, 	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malzemelere</a:t>
            </a:r>
            <a:r>
              <a:rPr sz="1900" spc="3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ilişkin</a:t>
            </a:r>
            <a:r>
              <a:rPr sz="1900" spc="3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Çevre,</a:t>
            </a:r>
            <a:r>
              <a:rPr sz="1900" spc="3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Şehircilik</a:t>
            </a:r>
            <a:r>
              <a:rPr sz="1900" spc="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900" spc="3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İklim</a:t>
            </a:r>
            <a:r>
              <a:rPr sz="1900" spc="3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Değişikliği</a:t>
            </a:r>
            <a:r>
              <a:rPr sz="1900" spc="3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Bakanlığı</a:t>
            </a:r>
            <a:r>
              <a:rPr sz="1900" spc="3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tarafından, 	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makinelere</a:t>
            </a:r>
            <a:r>
              <a:rPr sz="19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9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ekipmanlara</a:t>
            </a:r>
            <a:r>
              <a:rPr sz="19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ilişkin</a:t>
            </a:r>
            <a:r>
              <a:rPr sz="19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Sanayi</a:t>
            </a:r>
            <a:r>
              <a:rPr sz="19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9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Teknoloji</a:t>
            </a:r>
            <a:r>
              <a:rPr sz="19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C00000"/>
                </a:solidFill>
                <a:latin typeface="Calibri"/>
                <a:cs typeface="Calibri"/>
              </a:rPr>
              <a:t>Bakanlığı</a:t>
            </a:r>
            <a:r>
              <a:rPr sz="19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tarafından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ilgili 	</a:t>
            </a:r>
            <a:r>
              <a:rPr sz="1900" dirty="0">
                <a:latin typeface="Calibri"/>
                <a:cs typeface="Calibri"/>
              </a:rPr>
              <a:t>kurum</a:t>
            </a:r>
            <a:r>
              <a:rPr sz="1900" spc="3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kuruluşların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görüşleri</a:t>
            </a:r>
            <a:r>
              <a:rPr sz="1900" spc="4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alınarak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orta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düşük,</a:t>
            </a:r>
            <a:r>
              <a:rPr sz="1900" spc="3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orta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yüksek</a:t>
            </a:r>
            <a:r>
              <a:rPr sz="1900" spc="4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yüksek 	</a:t>
            </a:r>
            <a:r>
              <a:rPr sz="1900" dirty="0">
                <a:latin typeface="Calibri"/>
                <a:cs typeface="Calibri"/>
              </a:rPr>
              <a:t>teknolojili</a:t>
            </a:r>
            <a:r>
              <a:rPr sz="1900" spc="31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makine,</a:t>
            </a:r>
            <a:r>
              <a:rPr sz="1900" spc="32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malzeme</a:t>
            </a:r>
            <a:r>
              <a:rPr sz="1900" spc="32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31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ekipman</a:t>
            </a:r>
            <a:r>
              <a:rPr sz="1900" spc="32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arasından</a:t>
            </a:r>
            <a:r>
              <a:rPr sz="1900" spc="31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belirlenen</a:t>
            </a:r>
            <a:r>
              <a:rPr sz="1900" dirty="0">
                <a:latin typeface="Calibri"/>
                <a:cs typeface="Calibri"/>
              </a:rPr>
              <a:t>,</a:t>
            </a:r>
            <a:r>
              <a:rPr sz="1900" spc="320" dirty="0">
                <a:latin typeface="Calibri"/>
                <a:cs typeface="Calibri"/>
              </a:rPr>
              <a:t>  </a:t>
            </a:r>
            <a:r>
              <a:rPr sz="1900" b="1" spc="-10" dirty="0">
                <a:latin typeface="Calibri"/>
                <a:cs typeface="Calibri"/>
              </a:rPr>
              <a:t>Kurum 	</a:t>
            </a:r>
            <a:r>
              <a:rPr sz="1900" b="1" dirty="0">
                <a:latin typeface="Calibri"/>
                <a:cs typeface="Calibri"/>
              </a:rPr>
              <a:t>tarafından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ilan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edile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listede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yer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alan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ihale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konusu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işte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kullanılacak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makine, 	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malzeme</a:t>
            </a:r>
            <a:r>
              <a:rPr sz="19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9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ekipmanın</a:t>
            </a:r>
            <a:r>
              <a:rPr sz="19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yerli</a:t>
            </a:r>
            <a:r>
              <a:rPr sz="19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malı</a:t>
            </a:r>
            <a:r>
              <a:rPr sz="19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latin typeface="Calibri"/>
                <a:cs typeface="Calibri"/>
              </a:rPr>
              <a:t>olması</a:t>
            </a:r>
            <a:r>
              <a:rPr sz="19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Calibri"/>
                <a:cs typeface="Calibri"/>
              </a:rPr>
              <a:t>şarttır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167128" cy="5242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1659" y="758939"/>
            <a:ext cx="180593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Yerli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İstekli/Yerli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Malı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5777" y="1367434"/>
            <a:ext cx="58616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50975" algn="l"/>
                <a:tab pos="2060575" algn="l"/>
                <a:tab pos="3088005" algn="l"/>
                <a:tab pos="4057015" algn="l"/>
                <a:tab pos="5313045" algn="l"/>
              </a:tabLst>
            </a:pPr>
            <a:r>
              <a:rPr sz="2000" spc="-10" dirty="0">
                <a:latin typeface="Calibri"/>
                <a:cs typeface="Calibri"/>
              </a:rPr>
              <a:t>uygulanacak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fiyat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avantajı,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yabancı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isteklilerin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teklif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616" y="3566159"/>
            <a:ext cx="2039112" cy="11308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8755" y="3629647"/>
            <a:ext cx="12763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İsteklisi (Yabancı)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10.000.000TL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616" y="4608576"/>
            <a:ext cx="2039112" cy="11338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18679" y="4674006"/>
            <a:ext cx="12763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İsteklisi (Yerli)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11.000.000TL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5303" y="3621023"/>
            <a:ext cx="2039112" cy="19964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60685" y="4011612"/>
            <a:ext cx="1063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2400">
              <a:latin typeface="Calibri"/>
              <a:cs typeface="Calibri"/>
            </a:endParaRPr>
          </a:p>
          <a:p>
            <a:pPr marL="12700" marR="5080" indent="21590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Fiyat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Avantajı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2991" y="3566159"/>
            <a:ext cx="2036064" cy="11308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760756" y="3629647"/>
            <a:ext cx="13347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206375" indent="-184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İsteklisi (Yabancı)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11.500.000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2991" y="4608576"/>
            <a:ext cx="2036064" cy="113385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760679" y="4674006"/>
            <a:ext cx="13347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212090" indent="-1676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İsteklisi (Yerli)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11.000.000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16682" y="4263897"/>
            <a:ext cx="631825" cy="598170"/>
            <a:chOff x="2916682" y="4263897"/>
            <a:chExt cx="631825" cy="598170"/>
          </a:xfrm>
        </p:grpSpPr>
        <p:sp>
          <p:nvSpPr>
            <p:cNvPr id="14" name="object 14"/>
            <p:cNvSpPr/>
            <p:nvPr/>
          </p:nvSpPr>
          <p:spPr>
            <a:xfrm>
              <a:off x="2923032" y="4270247"/>
              <a:ext cx="619125" cy="585470"/>
            </a:xfrm>
            <a:custGeom>
              <a:avLst/>
              <a:gdLst/>
              <a:ahLst/>
              <a:cxnLst/>
              <a:rect l="l" t="t" r="r" b="b"/>
              <a:pathLst>
                <a:path w="619125" h="585470">
                  <a:moveTo>
                    <a:pt x="326136" y="0"/>
                  </a:moveTo>
                  <a:lnTo>
                    <a:pt x="326136" y="146303"/>
                  </a:lnTo>
                  <a:lnTo>
                    <a:pt x="0" y="146303"/>
                  </a:lnTo>
                  <a:lnTo>
                    <a:pt x="0" y="438911"/>
                  </a:lnTo>
                  <a:lnTo>
                    <a:pt x="326136" y="438911"/>
                  </a:lnTo>
                  <a:lnTo>
                    <a:pt x="326136" y="585215"/>
                  </a:lnTo>
                  <a:lnTo>
                    <a:pt x="618744" y="292607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23032" y="4270247"/>
              <a:ext cx="619125" cy="585470"/>
            </a:xfrm>
            <a:custGeom>
              <a:avLst/>
              <a:gdLst/>
              <a:ahLst/>
              <a:cxnLst/>
              <a:rect l="l" t="t" r="r" b="b"/>
              <a:pathLst>
                <a:path w="619125" h="585470">
                  <a:moveTo>
                    <a:pt x="0" y="146303"/>
                  </a:moveTo>
                  <a:lnTo>
                    <a:pt x="326136" y="146303"/>
                  </a:lnTo>
                  <a:lnTo>
                    <a:pt x="326136" y="0"/>
                  </a:lnTo>
                  <a:lnTo>
                    <a:pt x="618744" y="292607"/>
                  </a:lnTo>
                  <a:lnTo>
                    <a:pt x="326136" y="585215"/>
                  </a:lnTo>
                  <a:lnTo>
                    <a:pt x="326136" y="438911"/>
                  </a:lnTo>
                  <a:lnTo>
                    <a:pt x="0" y="438911"/>
                  </a:lnTo>
                  <a:lnTo>
                    <a:pt x="0" y="14630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54370" y="4263897"/>
            <a:ext cx="628650" cy="598170"/>
            <a:chOff x="5754370" y="4263897"/>
            <a:chExt cx="628650" cy="598170"/>
          </a:xfrm>
        </p:grpSpPr>
        <p:sp>
          <p:nvSpPr>
            <p:cNvPr id="17" name="object 17"/>
            <p:cNvSpPr/>
            <p:nvPr/>
          </p:nvSpPr>
          <p:spPr>
            <a:xfrm>
              <a:off x="5760720" y="4270247"/>
              <a:ext cx="615950" cy="585470"/>
            </a:xfrm>
            <a:custGeom>
              <a:avLst/>
              <a:gdLst/>
              <a:ahLst/>
              <a:cxnLst/>
              <a:rect l="l" t="t" r="r" b="b"/>
              <a:pathLst>
                <a:path w="615950" h="585470">
                  <a:moveTo>
                    <a:pt x="323088" y="0"/>
                  </a:moveTo>
                  <a:lnTo>
                    <a:pt x="323088" y="146303"/>
                  </a:lnTo>
                  <a:lnTo>
                    <a:pt x="0" y="146303"/>
                  </a:lnTo>
                  <a:lnTo>
                    <a:pt x="0" y="438911"/>
                  </a:lnTo>
                  <a:lnTo>
                    <a:pt x="323088" y="438911"/>
                  </a:lnTo>
                  <a:lnTo>
                    <a:pt x="323088" y="585215"/>
                  </a:lnTo>
                  <a:lnTo>
                    <a:pt x="615696" y="292607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60720" y="4270247"/>
              <a:ext cx="615950" cy="585470"/>
            </a:xfrm>
            <a:custGeom>
              <a:avLst/>
              <a:gdLst/>
              <a:ahLst/>
              <a:cxnLst/>
              <a:rect l="l" t="t" r="r" b="b"/>
              <a:pathLst>
                <a:path w="615950" h="585470">
                  <a:moveTo>
                    <a:pt x="0" y="146303"/>
                  </a:moveTo>
                  <a:lnTo>
                    <a:pt x="323088" y="146303"/>
                  </a:lnTo>
                  <a:lnTo>
                    <a:pt x="323088" y="0"/>
                  </a:lnTo>
                  <a:lnTo>
                    <a:pt x="615696" y="292607"/>
                  </a:lnTo>
                  <a:lnTo>
                    <a:pt x="323088" y="585215"/>
                  </a:lnTo>
                  <a:lnTo>
                    <a:pt x="323088" y="438911"/>
                  </a:lnTo>
                  <a:lnTo>
                    <a:pt x="0" y="438911"/>
                  </a:lnTo>
                  <a:lnTo>
                    <a:pt x="0" y="146303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2621" y="1672280"/>
            <a:ext cx="8354695" cy="1645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09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Calibri"/>
                <a:cs typeface="Calibri"/>
              </a:rPr>
              <a:t>ettikleri</a:t>
            </a:r>
            <a:r>
              <a:rPr sz="2000" b="1" spc="3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bedellere/</a:t>
            </a:r>
            <a:r>
              <a:rPr sz="2000" b="1" spc="4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yerli</a:t>
            </a:r>
            <a:r>
              <a:rPr sz="2000" b="1" spc="3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olmayan</a:t>
            </a:r>
            <a:r>
              <a:rPr sz="2000" b="1" spc="40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mal</a:t>
            </a:r>
            <a:r>
              <a:rPr sz="2000" b="1" spc="3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fiyatına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bedeller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üzerinden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ihale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dokümanında</a:t>
            </a:r>
            <a:r>
              <a:rPr sz="2000" spc="1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belirlenen</a:t>
            </a:r>
            <a:r>
              <a:rPr sz="2000" spc="16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fiyat</a:t>
            </a:r>
            <a:r>
              <a:rPr sz="2000" spc="1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avantajı</a:t>
            </a:r>
            <a:r>
              <a:rPr sz="2000" spc="15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oranı</a:t>
            </a:r>
            <a:r>
              <a:rPr sz="2000" spc="1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uygulanarak</a:t>
            </a:r>
            <a:r>
              <a:rPr sz="2000" spc="1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bulunacak</a:t>
            </a:r>
            <a:r>
              <a:rPr sz="2000" spc="1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tutar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eklenmek</a:t>
            </a:r>
            <a:r>
              <a:rPr sz="20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suretiyle</a:t>
            </a:r>
            <a:r>
              <a:rPr sz="20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hesaplanır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Örnek: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672" y="704087"/>
              <a:ext cx="2167128" cy="5242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9218" y="758939"/>
            <a:ext cx="2576195" cy="9378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Yerli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İstekli/Yerli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Malı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892810" algn="l"/>
                <a:tab pos="1923414" algn="l"/>
              </a:tabLst>
            </a:pPr>
            <a:r>
              <a:rPr sz="2000" spc="-10" dirty="0">
                <a:latin typeface="Calibri"/>
                <a:cs typeface="Calibri"/>
              </a:rPr>
              <a:t>Yerli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istekliler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lehine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8131" y="1066000"/>
            <a:ext cx="5509260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6985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komisyonu,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ekonomik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açıdan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avantajlı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teklif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ile 	</a:t>
            </a:r>
            <a:r>
              <a:rPr sz="1800" dirty="0">
                <a:latin typeface="Calibri"/>
                <a:cs typeface="Calibri"/>
              </a:rPr>
              <a:t>varsa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ekonomik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açıdan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avantajlı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ikinci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teklif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sahibini 	</a:t>
            </a:r>
            <a:r>
              <a:rPr sz="1800" dirty="0">
                <a:latin typeface="Calibri"/>
                <a:cs typeface="Calibri"/>
              </a:rPr>
              <a:t>belirleyerek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gerekçeli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kararını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ihale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yetkilisinin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onayına 	sunar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kararları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spc="9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yetkilisince</a:t>
            </a:r>
            <a:r>
              <a:rPr sz="1800" spc="9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onaylanmadan</a:t>
            </a:r>
            <a:r>
              <a:rPr sz="1800" spc="8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önce 	</a:t>
            </a:r>
            <a:r>
              <a:rPr sz="1800" spc="-10" dirty="0">
                <a:latin typeface="Calibri"/>
                <a:cs typeface="Calibri"/>
              </a:rPr>
              <a:t>idareler,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üzerinde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kalan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istekli ile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varsa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ekonomik 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açıdan</a:t>
            </a:r>
            <a:r>
              <a:rPr sz="1800" b="1" spc="31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1800" b="1" spc="32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avantajlı</a:t>
            </a:r>
            <a:r>
              <a:rPr sz="1800" b="1" spc="31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ikinci</a:t>
            </a:r>
            <a:r>
              <a:rPr sz="1800" b="1" spc="31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teklif</a:t>
            </a:r>
            <a:r>
              <a:rPr sz="1800" b="1" spc="3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sahibi</a:t>
            </a:r>
            <a:r>
              <a:rPr sz="1800" b="1" spc="3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isteklinin 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ihalelere</a:t>
            </a:r>
            <a:r>
              <a:rPr sz="1800" b="1" spc="17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katılmaktan</a:t>
            </a:r>
            <a:r>
              <a:rPr sz="1800" b="1" spc="17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yasaklı</a:t>
            </a:r>
            <a:r>
              <a:rPr sz="1800" b="1" spc="1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olup</a:t>
            </a:r>
            <a:r>
              <a:rPr sz="1800" b="1" spc="17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olmadığ</a:t>
            </a:r>
            <a:r>
              <a:rPr sz="1800" dirty="0">
                <a:latin typeface="Calibri"/>
                <a:cs typeface="Calibri"/>
              </a:rPr>
              <a:t>ını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teyit 	</a:t>
            </a:r>
            <a:r>
              <a:rPr sz="1800" dirty="0">
                <a:latin typeface="Calibri"/>
                <a:cs typeface="Calibri"/>
              </a:rPr>
              <a:t>ettirerek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buna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ilişkin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belgeyi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ihale</a:t>
            </a:r>
            <a:r>
              <a:rPr sz="1800" b="1" spc="4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kararına</a:t>
            </a:r>
            <a:r>
              <a:rPr sz="1800" b="1" spc="4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eklemek 	</a:t>
            </a:r>
            <a:r>
              <a:rPr sz="1800" b="1" dirty="0">
                <a:latin typeface="Calibri"/>
                <a:cs typeface="Calibri"/>
              </a:rPr>
              <a:t>zo</a:t>
            </a:r>
            <a:r>
              <a:rPr sz="1800" dirty="0">
                <a:latin typeface="Calibri"/>
                <a:cs typeface="Calibri"/>
              </a:rPr>
              <a:t>rundadır.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İki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isteklinin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yasaklı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çıkması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durumunda 	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iptal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edilir.</a:t>
            </a:r>
            <a:endParaRPr sz="1800">
              <a:latin typeface="Calibri"/>
              <a:cs typeface="Calibri"/>
            </a:endParaRPr>
          </a:p>
          <a:p>
            <a:pPr marL="297815" marR="7620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yetkilisi,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karar</a:t>
            </a:r>
            <a:r>
              <a:rPr sz="1800" b="1" spc="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tarihini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izleyen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geç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beş</a:t>
            </a:r>
            <a:r>
              <a:rPr sz="1800" b="1" spc="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iş</a:t>
            </a:r>
            <a:r>
              <a:rPr sz="1800" b="1" spc="1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günü 	</a:t>
            </a:r>
            <a:r>
              <a:rPr sz="1800" dirty="0">
                <a:latin typeface="Calibri"/>
                <a:cs typeface="Calibri"/>
              </a:rPr>
              <a:t>içinde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kararını</a:t>
            </a:r>
            <a:r>
              <a:rPr sz="1800" b="1" spc="4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onaylar</a:t>
            </a:r>
            <a:r>
              <a:rPr sz="1800" b="1" spc="4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veya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gerekçesini</a:t>
            </a:r>
            <a:r>
              <a:rPr sz="1800" b="1" spc="4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açıkça 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belirtmek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suretiyle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iptal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eder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7815" marR="6985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İhale;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kararın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onaylanması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halinde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geçerli,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iptal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edilmesi 	</a:t>
            </a:r>
            <a:r>
              <a:rPr sz="1800" dirty="0">
                <a:latin typeface="Calibri"/>
                <a:cs typeface="Calibri"/>
              </a:rPr>
              <a:t>halinde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hükümsüz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sayılır.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71727"/>
            <a:ext cx="2508504" cy="7315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1118" y="1032230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5175" y="1493532"/>
            <a:ext cx="2508885" cy="1499870"/>
            <a:chOff x="265175" y="1493532"/>
            <a:chExt cx="2508885" cy="14998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493532"/>
              <a:ext cx="2508504" cy="8442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2151887"/>
              <a:ext cx="2508504" cy="8412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3750" y="1563166"/>
            <a:ext cx="1770380" cy="12096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6720" marR="115570" indent="-304800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  <a:p>
            <a:pPr marL="402590" marR="5080" indent="-39052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75" y="2843783"/>
            <a:ext cx="2508504" cy="7284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3270" y="3001848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576" y="3465576"/>
            <a:ext cx="2966085" cy="2155190"/>
            <a:chOff x="36576" y="3465576"/>
            <a:chExt cx="2966085" cy="215519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6" y="3465576"/>
              <a:ext cx="2508504" cy="8412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76" y="3925824"/>
              <a:ext cx="2965704" cy="11887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6" y="4776228"/>
              <a:ext cx="2508504" cy="84428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94665" y="3532784"/>
            <a:ext cx="1646555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2069" marR="43815" algn="ctr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5175" y="5468111"/>
            <a:ext cx="2493264" cy="72847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63088" y="5628015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8314" y="1160005"/>
            <a:ext cx="557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  <a:tab pos="920750" algn="l"/>
                <a:tab pos="1783080" algn="l"/>
                <a:tab pos="2914015" algn="l"/>
                <a:tab pos="3560445" algn="l"/>
                <a:tab pos="4794885" algn="l"/>
              </a:tabLst>
            </a:pPr>
            <a:r>
              <a:rPr sz="1800" spc="-10" dirty="0">
                <a:latin typeface="Calibri"/>
                <a:cs typeface="Calibri"/>
              </a:rPr>
              <a:t>İhale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yetkilisi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tarafından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karar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onaylandığı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takdirde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8321" y="1281924"/>
            <a:ext cx="5572125" cy="8788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Calibri"/>
                <a:cs typeface="Calibri"/>
              </a:rPr>
              <a:t>izleyen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içinde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karar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bütün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isteklilere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bildirilir.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kararının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yetkilisi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tarafından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iptal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edilmesi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4604" y="2135366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53820" algn="l"/>
                <a:tab pos="1828800" algn="l"/>
                <a:tab pos="2966085" algn="l"/>
                <a:tab pos="4251960" algn="l"/>
              </a:tabLst>
            </a:pPr>
            <a:r>
              <a:rPr sz="1800" spc="-10" dirty="0">
                <a:latin typeface="Calibri"/>
                <a:cs typeface="Calibri"/>
              </a:rPr>
              <a:t>durumunda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da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isteklilere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gerekçeleri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belirtilmek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suretiyle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bildirim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yapılır.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1984" y="2836406"/>
            <a:ext cx="1165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tekliflerin bulunmama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8328" y="2836406"/>
            <a:ext cx="4297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1313815" algn="l"/>
                <a:tab pos="2051685" algn="l"/>
                <a:tab pos="2907665" algn="l"/>
                <a:tab pos="3136900" algn="l"/>
                <a:tab pos="3700779" algn="l"/>
              </a:tabLst>
            </a:pPr>
            <a:r>
              <a:rPr sz="1800" spc="-10" dirty="0">
                <a:latin typeface="Calibri"/>
                <a:cs typeface="Calibri"/>
              </a:rPr>
              <a:t>İhale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sonucunun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bildiriminde, 	</a:t>
            </a:r>
            <a:r>
              <a:rPr sz="1800" b="1" spc="-10" dirty="0">
                <a:latin typeface="Calibri"/>
                <a:cs typeface="Calibri"/>
              </a:rPr>
              <a:t>değerlendirmeye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alınmama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veya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uygun 	gerekçelerine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yer </a:t>
            </a:r>
            <a:r>
              <a:rPr sz="1800" spc="-10" dirty="0">
                <a:latin typeface="Calibri"/>
                <a:cs typeface="Calibri"/>
              </a:rPr>
              <a:t>verilir.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8335" y="3811765"/>
            <a:ext cx="55765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İhale sonucunun bütün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isteklilere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bildiriminden </a:t>
            </a:r>
            <a:r>
              <a:rPr sz="1800" spc="-10" dirty="0">
                <a:latin typeface="Calibri"/>
                <a:cs typeface="Calibri"/>
              </a:rPr>
              <a:t>itibaren;</a:t>
            </a:r>
            <a:endParaRPr sz="1800">
              <a:latin typeface="Calibri"/>
              <a:cs typeface="Calibri"/>
            </a:endParaRPr>
          </a:p>
          <a:p>
            <a:pPr marL="298450" marR="5080" algn="just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21</a:t>
            </a:r>
            <a:r>
              <a:rPr sz="1800" spc="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inci</a:t>
            </a:r>
            <a:r>
              <a:rPr sz="1800" spc="7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maddenin</a:t>
            </a:r>
            <a:r>
              <a:rPr sz="1800" spc="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(b)</a:t>
            </a:r>
            <a:r>
              <a:rPr sz="1800" spc="7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800" spc="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(c)</a:t>
            </a:r>
            <a:r>
              <a:rPr sz="1800" spc="8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bentlerine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göre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yapılan </a:t>
            </a:r>
            <a:r>
              <a:rPr sz="1800" dirty="0">
                <a:latin typeface="Calibri"/>
                <a:cs typeface="Calibri"/>
              </a:rPr>
              <a:t>ihalelerde</a:t>
            </a:r>
            <a:r>
              <a:rPr sz="1800" spc="42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beş</a:t>
            </a:r>
            <a:r>
              <a:rPr sz="1800" b="1" spc="43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gün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30" dirty="0"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diğer</a:t>
            </a:r>
            <a:r>
              <a:rPr sz="1800" spc="44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hallerde</a:t>
            </a:r>
            <a:r>
              <a:rPr sz="1800" spc="42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ise</a:t>
            </a:r>
            <a:r>
              <a:rPr sz="1800" spc="42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127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gün </a:t>
            </a:r>
            <a:r>
              <a:rPr sz="1800" spc="-10" dirty="0">
                <a:latin typeface="Calibri"/>
                <a:cs typeface="Calibri"/>
              </a:rPr>
              <a:t>geçmedikçe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sözleşme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imzalanamaz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71727"/>
            <a:ext cx="2508504" cy="7315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1118" y="1032230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5175" y="1493532"/>
            <a:ext cx="2508885" cy="1499870"/>
            <a:chOff x="265175" y="1493532"/>
            <a:chExt cx="2508885" cy="149987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493532"/>
              <a:ext cx="2508504" cy="8442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2151887"/>
              <a:ext cx="2508504" cy="8412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33750" y="1563166"/>
            <a:ext cx="1770380" cy="12096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6720" marR="115570" indent="-304800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  <a:p>
            <a:pPr marL="402590" marR="5080" indent="-390525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75" y="2843783"/>
            <a:ext cx="2508504" cy="72847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3270" y="3001848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576" y="3465576"/>
            <a:ext cx="2966085" cy="2304415"/>
            <a:chOff x="36576" y="3465576"/>
            <a:chExt cx="2966085" cy="230441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6" y="3465576"/>
              <a:ext cx="2508504" cy="8412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6" y="4120896"/>
              <a:ext cx="2508504" cy="8412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6" y="4584192"/>
              <a:ext cx="2965704" cy="118567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94665" y="3532784"/>
            <a:ext cx="1646555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2069" marR="43815" algn="ctr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5175" y="5468111"/>
            <a:ext cx="2493264" cy="72847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63088" y="5628015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409" y="1347279"/>
            <a:ext cx="8116570" cy="2158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indent="-204470">
              <a:lnSpc>
                <a:spcPct val="100000"/>
              </a:lnSpc>
              <a:spcBef>
                <a:spcPts val="90"/>
              </a:spcBef>
              <a:buSzPct val="95000"/>
              <a:buFont typeface="Wingdings"/>
              <a:buChar char=""/>
              <a:tabLst>
                <a:tab pos="213360" algn="l"/>
                <a:tab pos="917575" algn="l"/>
                <a:tab pos="2228215" algn="l"/>
                <a:tab pos="3014980" algn="l"/>
                <a:tab pos="3977640" algn="l"/>
                <a:tab pos="4773295" algn="l"/>
                <a:tab pos="5779135" algn="l"/>
                <a:tab pos="6428740" algn="l"/>
                <a:tab pos="7248525" algn="l"/>
              </a:tabLst>
            </a:pPr>
            <a:r>
              <a:rPr sz="2000" spc="-10" dirty="0">
                <a:latin typeface="Calibri"/>
                <a:cs typeface="Calibri"/>
              </a:rPr>
              <a:t>İhale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komisyonu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kararı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üzerine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İdare,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verilmiş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olan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bütün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teklifleri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reddederek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ihaleyi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iptal</a:t>
            </a:r>
            <a:r>
              <a:rPr sz="20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etmekte</a:t>
            </a:r>
            <a:r>
              <a:rPr sz="20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serbesttir.</a:t>
            </a:r>
            <a:endParaRPr sz="2000">
              <a:latin typeface="Calibri"/>
              <a:cs typeface="Calibri"/>
            </a:endParaRPr>
          </a:p>
          <a:p>
            <a:pPr marL="12700" marR="5080" indent="-4445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"/>
              <a:tabLst>
                <a:tab pos="12700" algn="l"/>
                <a:tab pos="212725" algn="l"/>
                <a:tab pos="887094" algn="l"/>
                <a:tab pos="1652270" algn="l"/>
                <a:tab pos="2777490" algn="l"/>
                <a:tab pos="4264660" algn="l"/>
                <a:tab pos="5419725" algn="l"/>
                <a:tab pos="6480810" algn="l"/>
                <a:tab pos="6904355" algn="l"/>
              </a:tabLst>
            </a:pPr>
            <a:r>
              <a:rPr sz="2000" spc="-10" dirty="0">
                <a:latin typeface="Calibri"/>
                <a:cs typeface="Calibri"/>
              </a:rPr>
              <a:t>	İdare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bütün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tekliflerin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reddedilmesi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nedeniyle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herhangi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bir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yükümlülük </a:t>
            </a:r>
            <a:r>
              <a:rPr sz="2000" dirty="0">
                <a:latin typeface="Calibri"/>
                <a:cs typeface="Calibri"/>
              </a:rPr>
              <a:t>altına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girmez.</a:t>
            </a:r>
            <a:endParaRPr sz="2000">
              <a:latin typeface="Calibri"/>
              <a:cs typeface="Calibri"/>
            </a:endParaRPr>
          </a:p>
          <a:p>
            <a:pPr marL="12700" marR="9525" indent="-3810">
              <a:lnSpc>
                <a:spcPct val="100000"/>
              </a:lnSpc>
              <a:spcBef>
                <a:spcPts val="1200"/>
              </a:spcBef>
              <a:buSzPct val="95000"/>
              <a:buFont typeface="Wingdings"/>
              <a:buChar char=""/>
              <a:tabLst>
                <a:tab pos="213360" algn="l"/>
                <a:tab pos="1173480" algn="l"/>
                <a:tab pos="1758950" algn="l"/>
                <a:tab pos="2752725" algn="l"/>
                <a:tab pos="3716020" algn="l"/>
                <a:tab pos="4114800" algn="l"/>
                <a:tab pos="4937760" algn="l"/>
                <a:tab pos="5687695" algn="l"/>
                <a:tab pos="6812280" algn="l"/>
              </a:tabLst>
            </a:pPr>
            <a:r>
              <a:rPr sz="2000" spc="-10" dirty="0">
                <a:latin typeface="Calibri"/>
                <a:cs typeface="Calibri"/>
              </a:rPr>
              <a:t>	İhalenin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iptal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edilmesi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halinde,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bu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durum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bütün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isteklilere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gerekçesiyle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birlikte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derhal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bildirilecektir.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704087"/>
              <a:ext cx="4404360" cy="5242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758939"/>
            <a:ext cx="40900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Bütün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Reddi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İptal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Edilmesi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5511" y="4379976"/>
            <a:ext cx="2609075" cy="218846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9950" y="1128738"/>
            <a:ext cx="56375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904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7970" algn="l"/>
              </a:tabLst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sonucunun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bütün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isteklilere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bildiriminden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itibaren; </a:t>
            </a:r>
            <a:r>
              <a:rPr sz="1800" b="1" dirty="0">
                <a:latin typeface="Calibri"/>
                <a:cs typeface="Calibri"/>
              </a:rPr>
              <a:t>Kanun’un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21’inci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maddesinin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(b)</a:t>
            </a:r>
            <a:r>
              <a:rPr sz="1800" b="1" spc="229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</a:t>
            </a:r>
            <a:r>
              <a:rPr sz="1800" b="1" spc="2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(c)</a:t>
            </a:r>
            <a:r>
              <a:rPr sz="1800" b="1" spc="2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bentlerine</a:t>
            </a:r>
            <a:r>
              <a:rPr sz="1800" b="1" spc="2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göre </a:t>
            </a:r>
            <a:r>
              <a:rPr sz="1800" b="1" dirty="0">
                <a:latin typeface="Calibri"/>
                <a:cs typeface="Calibri"/>
              </a:rPr>
              <a:t>yapılan</a:t>
            </a:r>
            <a:r>
              <a:rPr sz="1800" b="1" spc="4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ihalelerde</a:t>
            </a:r>
            <a:r>
              <a:rPr sz="1800" b="1" spc="4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beş</a:t>
            </a:r>
            <a:r>
              <a:rPr sz="1800" b="1" spc="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diğer</a:t>
            </a:r>
            <a:r>
              <a:rPr sz="1800" b="1" spc="4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hallerde</a:t>
            </a:r>
            <a:r>
              <a:rPr sz="1800" b="1" spc="4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ise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800" b="1" spc="4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gün </a:t>
            </a:r>
            <a:r>
              <a:rPr sz="1800" b="1" dirty="0">
                <a:latin typeface="Calibri"/>
                <a:cs typeface="Calibri"/>
              </a:rPr>
              <a:t>geçtikten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sonra</a:t>
            </a:r>
            <a:r>
              <a:rPr sz="1800" spc="-10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9950" y="2378418"/>
            <a:ext cx="5634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68605" algn="l"/>
                <a:tab pos="670560" algn="l"/>
                <a:tab pos="1198245" algn="l"/>
                <a:tab pos="2228215" algn="l"/>
                <a:tab pos="3228340" algn="l"/>
                <a:tab pos="4099560" algn="l"/>
                <a:tab pos="4989830" algn="l"/>
                <a:tab pos="5376545" algn="l"/>
              </a:tabLst>
            </a:pP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Ön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mali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kontrolün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yapılması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gereken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hallerde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ise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bu</a:t>
            </a:r>
            <a:endParaRPr sz="1800">
              <a:latin typeface="Calibri"/>
              <a:cs typeface="Calibri"/>
            </a:endParaRPr>
          </a:p>
          <a:p>
            <a:pPr marL="26797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kontrolün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tamamlandığı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tarihi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izleyen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günden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itibaren</a:t>
            </a:r>
            <a:r>
              <a:rPr sz="1800" spc="-10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5972" y="3079534"/>
            <a:ext cx="5460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13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b="1" spc="13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içinde</a:t>
            </a:r>
            <a:r>
              <a:rPr sz="1800" b="1" spc="13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1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üzerinde</a:t>
            </a:r>
            <a:r>
              <a:rPr sz="1800" spc="1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bırakılan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istekliye,</a:t>
            </a:r>
            <a:r>
              <a:rPr sz="1800" spc="135" dirty="0">
                <a:latin typeface="Calibri"/>
                <a:cs typeface="Calibri"/>
              </a:rPr>
              <a:t> 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tebliğ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tarihini</a:t>
            </a:r>
            <a:r>
              <a:rPr sz="1800" b="1" spc="10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izleyen</a:t>
            </a:r>
            <a:r>
              <a:rPr sz="1800" b="1" spc="1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800" b="1" spc="9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b="1" spc="1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içinde</a:t>
            </a:r>
            <a:r>
              <a:rPr sz="1800" b="1" spc="1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kesin</a:t>
            </a:r>
            <a:r>
              <a:rPr sz="1800" b="1" spc="1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teminatı</a:t>
            </a:r>
            <a:r>
              <a:rPr sz="1800" b="1" spc="10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vermek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suretiyle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sözleşmeyi</a:t>
            </a: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imzalaması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hususu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bildirilir.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1902" y="4481538"/>
            <a:ext cx="1211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imzalanacağı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8226" y="4481538"/>
            <a:ext cx="701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tarihte,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9950" y="4481538"/>
            <a:ext cx="2339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8605" algn="l"/>
              </a:tabLst>
            </a:pPr>
            <a:r>
              <a:rPr sz="1800" spc="-10" dirty="0">
                <a:latin typeface="Calibri"/>
                <a:cs typeface="Calibri"/>
              </a:rPr>
              <a:t>Sözleşmenin</a:t>
            </a:r>
            <a:endParaRPr sz="1800">
              <a:latin typeface="Calibri"/>
              <a:cs typeface="Calibri"/>
            </a:endParaRPr>
          </a:p>
          <a:p>
            <a:pPr marL="267970">
              <a:lnSpc>
                <a:spcPct val="100000"/>
              </a:lnSpc>
              <a:tabLst>
                <a:tab pos="1874520" algn="l"/>
              </a:tabLst>
            </a:pPr>
            <a:r>
              <a:rPr sz="1800" b="1" spc="-10" dirty="0">
                <a:latin typeface="Calibri"/>
                <a:cs typeface="Calibri"/>
              </a:rPr>
              <a:t>imzalanmadan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önce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5754" y="5030178"/>
            <a:ext cx="2136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5880" algn="l"/>
              </a:tabLst>
            </a:pPr>
            <a:r>
              <a:rPr sz="1800" spc="-10" dirty="0">
                <a:latin typeface="Calibri"/>
                <a:cs typeface="Calibri"/>
              </a:rPr>
              <a:t>gönderilmek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suretiyle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7522" y="4755858"/>
            <a:ext cx="2165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701040" algn="l"/>
                <a:tab pos="1469390" algn="l"/>
              </a:tabLst>
            </a:pPr>
            <a:r>
              <a:rPr sz="1800" spc="-10" dirty="0">
                <a:latin typeface="Calibri"/>
                <a:cs typeface="Calibri"/>
              </a:rPr>
              <a:t>ihale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sonuç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bilgileri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22300" algn="l"/>
                <a:tab pos="1594485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üzerinde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kalan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2486" y="4481538"/>
            <a:ext cx="894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875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sözleşme </a:t>
            </a:r>
            <a:r>
              <a:rPr sz="1800" spc="-10" dirty="0">
                <a:latin typeface="Calibri"/>
                <a:cs typeface="Calibri"/>
              </a:rPr>
              <a:t>Kuruma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isteklinin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5754" y="5304498"/>
            <a:ext cx="5377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96950" algn="l"/>
                <a:tab pos="2280285" algn="l"/>
                <a:tab pos="3078480" algn="l"/>
                <a:tab pos="3657600" algn="l"/>
                <a:tab pos="4932045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ihalelere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katılmaktan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yasaklı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olup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olmadığının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teyit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edilmesi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zorunludur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71727"/>
            <a:ext cx="2508504" cy="7315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11118" y="1032230"/>
            <a:ext cx="121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175" y="1493532"/>
            <a:ext cx="2508504" cy="84428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3510" y="1563166"/>
            <a:ext cx="1549400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16865" marR="5080" indent="-304800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175" y="2151888"/>
            <a:ext cx="2508504" cy="84124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33750" y="2219705"/>
            <a:ext cx="1770380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02590" marR="5080" indent="-390525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Dokümanının İndirilmesi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75" y="2843783"/>
            <a:ext cx="2508504" cy="72847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03270" y="3001848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5175" y="3465576"/>
            <a:ext cx="2508885" cy="2155190"/>
            <a:chOff x="265175" y="3465576"/>
            <a:chExt cx="2508885" cy="215519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5" y="3465576"/>
              <a:ext cx="2508504" cy="8412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4120896"/>
              <a:ext cx="2508504" cy="8412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4776228"/>
              <a:ext cx="2508504" cy="84428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94665" y="3532784"/>
            <a:ext cx="1646555" cy="1866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Tekliflerin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Değerlendirilmesi</a:t>
            </a:r>
            <a:endParaRPr sz="1800">
              <a:latin typeface="Calibri"/>
              <a:cs typeface="Calibri"/>
            </a:endParaRPr>
          </a:p>
          <a:p>
            <a:pPr marL="128270" marR="120650" algn="ctr">
              <a:lnSpc>
                <a:spcPts val="198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Karara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Bağlanması</a:t>
            </a:r>
            <a:endParaRPr sz="1800">
              <a:latin typeface="Calibri"/>
              <a:cs typeface="Calibri"/>
            </a:endParaRPr>
          </a:p>
          <a:p>
            <a:pPr marL="52069" marR="43815" algn="ctr">
              <a:lnSpc>
                <a:spcPts val="1989"/>
              </a:lnSpc>
              <a:spcBef>
                <a:spcPts val="1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Sonucunun Bildirilmesi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576" y="5239511"/>
            <a:ext cx="2950464" cy="118567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63088" y="5628015"/>
            <a:ext cx="209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Sözleşme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21" y="1393825"/>
            <a:ext cx="8107680" cy="398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350" indent="-635" algn="just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Calibri"/>
                <a:cs typeface="Calibri"/>
              </a:rPr>
              <a:t>Sözleşmenin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imzalanmasına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ilişkin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zorunluluklara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kalan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istekli </a:t>
            </a:r>
            <a:r>
              <a:rPr sz="2000" dirty="0">
                <a:latin typeface="Calibri"/>
                <a:cs typeface="Calibri"/>
              </a:rPr>
              <a:t>tarafından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uyulmadığı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takdirde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(mücbir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sebep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halleri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hariç),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protesto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çekmeye </a:t>
            </a:r>
            <a:r>
              <a:rPr sz="2000" dirty="0">
                <a:latin typeface="Calibri"/>
                <a:cs typeface="Calibri"/>
              </a:rPr>
              <a:t>ve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hüküm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almaya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gerek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kalmaksızın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ihale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kalan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isteklinin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geçici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teminatı</a:t>
            </a:r>
            <a:r>
              <a:rPr sz="20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gelir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kaydedilir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685800" marR="5715" indent="-259079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85800" algn="l"/>
              </a:tabLst>
            </a:pPr>
            <a:r>
              <a:rPr sz="2000" dirty="0">
                <a:latin typeface="Calibri"/>
                <a:cs typeface="Calibri"/>
              </a:rPr>
              <a:t>İhale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üzerinde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kalan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istekli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gerekli</a:t>
            </a:r>
            <a:r>
              <a:rPr sz="2000" b="1" spc="4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belgeleri</a:t>
            </a:r>
            <a:r>
              <a:rPr sz="2000" b="1" spc="4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vermez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kesin</a:t>
            </a:r>
            <a:r>
              <a:rPr sz="2000" b="1" spc="43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teminatı </a:t>
            </a:r>
            <a:r>
              <a:rPr sz="2000" b="1" dirty="0">
                <a:latin typeface="Calibri"/>
                <a:cs typeface="Calibri"/>
              </a:rPr>
              <a:t>sunmaz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ya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sözleşme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imzalamaz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;</a:t>
            </a:r>
            <a:r>
              <a:rPr sz="20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geçici</a:t>
            </a:r>
            <a:r>
              <a:rPr sz="20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teminatı</a:t>
            </a:r>
            <a:r>
              <a:rPr sz="2000" b="1" spc="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gelir</a:t>
            </a:r>
            <a:r>
              <a:rPr sz="2000" b="1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kaydedilir </a:t>
            </a:r>
            <a:r>
              <a:rPr sz="2000" b="1" dirty="0">
                <a:latin typeface="Calibri"/>
                <a:cs typeface="Calibri"/>
              </a:rPr>
              <a:t>ve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ihalelere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katılmaktan</a:t>
            </a:r>
            <a:r>
              <a:rPr sz="20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yasaklanır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685800" marR="5080" indent="-259079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685800" algn="l"/>
              </a:tabLst>
            </a:pPr>
            <a:r>
              <a:rPr sz="2000" dirty="0">
                <a:latin typeface="Calibri"/>
                <a:cs typeface="Calibri"/>
              </a:rPr>
              <a:t>Diğer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yasal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yükümlülükleri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yerine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getirir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ancak</a:t>
            </a:r>
            <a:r>
              <a:rPr sz="2000" spc="1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Kanun’un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10’uncu </a:t>
            </a:r>
            <a:r>
              <a:rPr sz="2000" dirty="0">
                <a:latin typeface="Calibri"/>
                <a:cs typeface="Calibri"/>
              </a:rPr>
              <a:t>maddesi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kapsamında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taahhüt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edilen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durumu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tevsik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amacıyla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sunulan </a:t>
            </a:r>
            <a:r>
              <a:rPr sz="2000" dirty="0">
                <a:latin typeface="Calibri"/>
                <a:cs typeface="Calibri"/>
              </a:rPr>
              <a:t>belgeler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taahhüt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edilen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duruma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aykırı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hususlar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içeriyor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geçici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teminatı</a:t>
            </a:r>
            <a:r>
              <a:rPr sz="2000" b="1" spc="35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gelir</a:t>
            </a:r>
            <a:r>
              <a:rPr sz="2000" b="1" spc="3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kaydedilir</a:t>
            </a:r>
            <a:r>
              <a:rPr sz="2000" b="1" spc="38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ancak</a:t>
            </a:r>
            <a:r>
              <a:rPr sz="2000" b="1" spc="3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hakkında</a:t>
            </a:r>
            <a:r>
              <a:rPr sz="2000" spc="360" dirty="0"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ihalelere</a:t>
            </a:r>
            <a:r>
              <a:rPr sz="2000" b="1" spc="37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katılmaktan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yasaklama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kararı</a:t>
            </a:r>
            <a:r>
              <a:rPr sz="20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verilmez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499347" cy="524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659" y="758939"/>
            <a:ext cx="21856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Sözleşmenin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22" y="1479105"/>
            <a:ext cx="8126095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üzerinde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kalan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istekli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sözleşme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imzalanamadığı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durumda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idare,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ekonomik </a:t>
            </a:r>
            <a:r>
              <a:rPr sz="1800" b="1" dirty="0">
                <a:latin typeface="Calibri"/>
                <a:cs typeface="Calibri"/>
              </a:rPr>
              <a:t>açıdan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avantajlı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ikinci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teklif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fiyatının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yetkilisince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uygun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görülmesi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kaydıyla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bu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teklif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sahibi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istekli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ile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Kanunda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belirtilen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esas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usullere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göre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sözleşme imzalayabilir.</a:t>
            </a:r>
            <a:endParaRPr sz="1800">
              <a:latin typeface="Calibri"/>
              <a:cs typeface="Calibri"/>
            </a:endParaRPr>
          </a:p>
          <a:p>
            <a:pPr marL="297815" marR="6350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Ekonomik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açıdan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avantajlı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ikinci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teklif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sahibinin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sözleşmeyi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imzalamaması 	</a:t>
            </a:r>
            <a:r>
              <a:rPr sz="1800" dirty="0">
                <a:latin typeface="Calibri"/>
                <a:cs typeface="Calibri"/>
              </a:rPr>
              <a:t>durumunda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aynı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yaptırımlar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uygulanır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ihale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iptal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edilir.</a:t>
            </a:r>
            <a:endParaRPr sz="1800">
              <a:latin typeface="Calibri"/>
              <a:cs typeface="Calibri"/>
            </a:endParaRPr>
          </a:p>
          <a:p>
            <a:pPr marL="298450" marR="6985" indent="-286385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Sözleşmeler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idarece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hazırlanır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1800" b="1" spc="2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yetkilisi</a:t>
            </a:r>
            <a:r>
              <a:rPr sz="1800" b="1" spc="2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ile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yüklenici</a:t>
            </a:r>
            <a:r>
              <a:rPr sz="1800" b="1" spc="22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tarafından</a:t>
            </a:r>
            <a:r>
              <a:rPr sz="1800" b="1" spc="2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imzalanır</a:t>
            </a:r>
            <a:r>
              <a:rPr sz="1800" spc="-10" dirty="0">
                <a:latin typeface="Calibri"/>
                <a:cs typeface="Calibri"/>
              </a:rPr>
              <a:t>. Yüklenicinin </a:t>
            </a:r>
            <a:r>
              <a:rPr sz="1800" dirty="0">
                <a:latin typeface="Calibri"/>
                <a:cs typeface="Calibri"/>
              </a:rPr>
              <a:t>ortak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girişim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olması halinde,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sözleşmeler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ortak girişimin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bütün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ortakları </a:t>
            </a:r>
            <a:r>
              <a:rPr sz="1800" b="1" spc="-10" dirty="0">
                <a:latin typeface="Calibri"/>
                <a:cs typeface="Calibri"/>
              </a:rPr>
              <a:t>tarafından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imzalanır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629" y="4405187"/>
            <a:ext cx="811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  <a:tab pos="990600" algn="l"/>
                <a:tab pos="2505710" algn="l"/>
                <a:tab pos="3112135" algn="l"/>
                <a:tab pos="4761230" algn="l"/>
                <a:tab pos="6266815" algn="l"/>
                <a:tab pos="7123430" algn="l"/>
                <a:tab pos="7894320" algn="l"/>
              </a:tabLst>
            </a:pPr>
            <a:r>
              <a:rPr sz="1800" spc="-10" dirty="0">
                <a:latin typeface="Calibri"/>
                <a:cs typeface="Calibri"/>
              </a:rPr>
              <a:t>İhale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dokümanında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aksi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belirtilmedikçe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sözleşmelerin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notere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tescili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636" y="4527107"/>
            <a:ext cx="8122284" cy="11531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300"/>
              </a:spcBef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onaylattırılması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zorunlu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değildir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İhale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sonucu,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sözleşmenin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imzalanmasından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sonra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1800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geç</a:t>
            </a:r>
            <a:r>
              <a:rPr sz="1800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15</a:t>
            </a:r>
            <a:r>
              <a:rPr sz="1800" spc="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gün</a:t>
            </a:r>
            <a:r>
              <a:rPr sz="1800" spc="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içerisinde</a:t>
            </a:r>
            <a:r>
              <a:rPr sz="1800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KİB’de 	</a:t>
            </a:r>
            <a:r>
              <a:rPr sz="1800" spc="-10" dirty="0">
                <a:latin typeface="Calibri"/>
                <a:cs typeface="Calibri"/>
              </a:rPr>
              <a:t>yayımlanır.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704087"/>
            <a:ext cx="7132320" cy="524510"/>
            <a:chOff x="0" y="704087"/>
            <a:chExt cx="7132320" cy="5245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704087"/>
              <a:ext cx="2499347" cy="5242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1659" y="758939"/>
            <a:ext cx="21856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Sözleşmenin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İmzalanması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İHALE</a:t>
            </a:r>
            <a:r>
              <a:rPr spc="-4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59581" y="5740938"/>
            <a:ext cx="266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Segoe UI"/>
                <a:cs typeface="Segoe UI"/>
              </a:rPr>
              <a:t>Eğitim</a:t>
            </a:r>
            <a:r>
              <a:rPr sz="1800" b="1" spc="-3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Segoe UI"/>
                <a:cs typeface="Segoe UI"/>
              </a:rPr>
              <a:t>Dairesi</a:t>
            </a:r>
            <a:r>
              <a:rPr sz="1800" b="1" spc="-6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Segoe UI"/>
                <a:cs typeface="Segoe UI"/>
              </a:rPr>
              <a:t>Başkanlığı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7744" y="1813560"/>
            <a:ext cx="1289303" cy="3687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8633" y="2288882"/>
            <a:ext cx="4600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04040"/>
                </a:solidFill>
                <a:latin typeface="Segoe UI"/>
                <a:cs typeface="Segoe UI"/>
              </a:rPr>
              <a:t>Değerli</a:t>
            </a:r>
            <a:r>
              <a:rPr spc="-7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404040"/>
                </a:solidFill>
                <a:latin typeface="Segoe UI"/>
                <a:cs typeface="Segoe UI"/>
              </a:rPr>
              <a:t>Vaktiniz</a:t>
            </a:r>
            <a:r>
              <a:rPr spc="-5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404040"/>
                </a:solidFill>
                <a:latin typeface="Segoe UI"/>
                <a:cs typeface="Segoe UI"/>
              </a:rPr>
              <a:t>İçin</a:t>
            </a:r>
            <a:r>
              <a:rPr spc="-9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pc="-10" dirty="0">
                <a:solidFill>
                  <a:srgbClr val="404040"/>
                </a:solidFill>
                <a:latin typeface="Segoe UI"/>
                <a:cs typeface="Segoe UI"/>
              </a:rPr>
              <a:t>Teşekkürler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4649" y="2877146"/>
            <a:ext cx="586994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7165" marR="5080" indent="-16510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404040"/>
                </a:solidFill>
                <a:latin typeface="Segoe UI"/>
                <a:cs typeface="Segoe UI"/>
              </a:rPr>
              <a:t>Sunumumuzun</a:t>
            </a:r>
            <a:r>
              <a:rPr sz="1800" spc="-8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404040"/>
                </a:solidFill>
                <a:latin typeface="Segoe UI"/>
                <a:cs typeface="Segoe UI"/>
              </a:rPr>
              <a:t>güncel</a:t>
            </a:r>
            <a:r>
              <a:rPr sz="1800" spc="-8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404040"/>
                </a:solidFill>
                <a:latin typeface="Segoe UI"/>
                <a:cs typeface="Segoe UI"/>
              </a:rPr>
              <a:t>haline</a:t>
            </a:r>
            <a:r>
              <a:rPr sz="1800" spc="-85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404040"/>
                </a:solidFill>
                <a:latin typeface="Segoe UI"/>
                <a:cs typeface="Segoe UI"/>
              </a:rPr>
              <a:t>aşağıdaki</a:t>
            </a:r>
            <a:r>
              <a:rPr sz="1800" spc="-6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0000"/>
                </a:solidFill>
                <a:latin typeface="Segoe UI"/>
                <a:cs typeface="Segoe UI"/>
              </a:rPr>
              <a:t>karekod</a:t>
            </a:r>
            <a:r>
              <a:rPr sz="1800" spc="-6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Segoe UI"/>
                <a:cs typeface="Segoe UI"/>
              </a:rPr>
              <a:t>üzerinden </a:t>
            </a:r>
            <a:r>
              <a:rPr sz="1800" dirty="0">
                <a:solidFill>
                  <a:srgbClr val="404040"/>
                </a:solidFill>
                <a:latin typeface="Segoe UI"/>
                <a:cs typeface="Segoe UI"/>
              </a:rPr>
              <a:t>ya</a:t>
            </a:r>
            <a:r>
              <a:rPr sz="1800" spc="-4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404040"/>
                </a:solidFill>
                <a:latin typeface="Segoe UI"/>
                <a:cs typeface="Segoe UI"/>
              </a:rPr>
              <a:t>da</a:t>
            </a:r>
            <a:r>
              <a:rPr sz="1800" spc="-6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Segoe UI"/>
                <a:cs typeface="Segoe UI"/>
              </a:rPr>
              <a:t>ekapakademi.kik.gov.tr</a:t>
            </a:r>
            <a:r>
              <a:rPr sz="1800" spc="4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404040"/>
                </a:solidFill>
                <a:latin typeface="Segoe UI"/>
                <a:cs typeface="Segoe UI"/>
              </a:rPr>
              <a:t>adresinden</a:t>
            </a:r>
            <a:r>
              <a:rPr sz="1800" spc="-4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Segoe UI"/>
                <a:cs typeface="Segoe UI"/>
              </a:rPr>
              <a:t>ulaşabilirsiniz.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2488" y="3526535"/>
            <a:ext cx="2971800" cy="219151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21" y="1467523"/>
            <a:ext cx="8119745" cy="4858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1430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343785" algn="l"/>
                <a:tab pos="4480560" algn="l"/>
                <a:tab pos="6876415" algn="l"/>
              </a:tabLst>
            </a:pPr>
            <a:r>
              <a:rPr lang="tr-TR" sz="2200" dirty="0" smtClean="0">
                <a:latin typeface="Calibri"/>
                <a:cs typeface="Calibri"/>
              </a:rPr>
              <a:t>Saydamlık, rekabet, eşit muamele, güvenlik, gizlilik, kamuoyu denetimi, ihtiyaçların uygun şartlarda ve zamanda karşılanması, kaynakların verimli kullanılması temel ilkelerdir.</a:t>
            </a:r>
          </a:p>
          <a:p>
            <a:pPr marL="299085" marR="11430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343785" algn="l"/>
                <a:tab pos="4480560" algn="l"/>
                <a:tab pos="6876415" algn="l"/>
              </a:tabLst>
            </a:pPr>
            <a:r>
              <a:rPr sz="2200" dirty="0" err="1" smtClean="0">
                <a:latin typeface="Calibri"/>
                <a:cs typeface="Calibri"/>
              </a:rPr>
              <a:t>Aralarında</a:t>
            </a:r>
            <a:r>
              <a:rPr sz="2200" spc="385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doğal</a:t>
            </a:r>
            <a:r>
              <a:rPr sz="2200" dirty="0">
                <a:latin typeface="Calibri"/>
                <a:cs typeface="Calibri"/>
              </a:rPr>
              <a:t>	bağlantı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olmadığı</a:t>
            </a:r>
            <a:r>
              <a:rPr sz="2200" dirty="0">
                <a:latin typeface="Calibri"/>
                <a:cs typeface="Calibri"/>
              </a:rPr>
              <a:t>	sürece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mal,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hizmet</a:t>
            </a:r>
            <a:r>
              <a:rPr sz="2200" dirty="0">
                <a:latin typeface="Calibri"/>
                <a:cs typeface="Calibri"/>
              </a:rPr>
              <a:t>	alımları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ve </a:t>
            </a:r>
            <a:r>
              <a:rPr sz="2200" dirty="0">
                <a:latin typeface="Calibri"/>
                <a:cs typeface="Calibri"/>
              </a:rPr>
              <a:t>yapım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işleri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bir</a:t>
            </a:r>
            <a:r>
              <a:rPr sz="2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arada</a:t>
            </a:r>
            <a:r>
              <a:rPr sz="2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edilemez</a:t>
            </a:r>
            <a:r>
              <a:rPr sz="2200" b="1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dirty="0">
                <a:latin typeface="Calibri"/>
                <a:cs typeface="Calibri"/>
              </a:rPr>
              <a:t>Eşik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değerlerin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altında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kalmak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amacıyla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mal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veya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hizmet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alımları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ile</a:t>
            </a:r>
            <a:endParaRPr sz="22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yapım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işleri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kısımlara</a:t>
            </a:r>
            <a:r>
              <a:rPr sz="22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bölünemez</a:t>
            </a:r>
            <a:r>
              <a:rPr sz="2200" b="1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spc="-10" dirty="0">
                <a:latin typeface="Calibri"/>
                <a:cs typeface="Calibri"/>
              </a:rPr>
              <a:t>Temel </a:t>
            </a:r>
            <a:r>
              <a:rPr sz="2200" dirty="0">
                <a:latin typeface="Calibri"/>
                <a:cs typeface="Calibri"/>
              </a:rPr>
              <a:t>ihale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usulleri;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açık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2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belli</a:t>
            </a:r>
            <a:r>
              <a:rPr sz="22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istekliler</a:t>
            </a:r>
            <a:r>
              <a:rPr sz="2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arasında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ihale</a:t>
            </a:r>
            <a:r>
              <a:rPr sz="22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usulü</a:t>
            </a:r>
            <a:endParaRPr sz="2200" dirty="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(BİAİU)</a:t>
            </a:r>
            <a:endParaRPr sz="22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b="1" dirty="0">
                <a:solidFill>
                  <a:srgbClr val="B63D3E"/>
                </a:solidFill>
                <a:latin typeface="Calibri"/>
                <a:cs typeface="Calibri"/>
              </a:rPr>
              <a:t>İhale</a:t>
            </a:r>
            <a:r>
              <a:rPr sz="2200" b="1" spc="-70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B63D3E"/>
                </a:solidFill>
                <a:latin typeface="Calibri"/>
                <a:cs typeface="Calibri"/>
              </a:rPr>
              <a:t>dokümanı</a:t>
            </a:r>
            <a:r>
              <a:rPr sz="2200" b="1" spc="-55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B63D3E"/>
                </a:solidFill>
                <a:latin typeface="Calibri"/>
                <a:cs typeface="Calibri"/>
              </a:rPr>
              <a:t>hazırlanmadan</a:t>
            </a:r>
            <a:r>
              <a:rPr sz="2200" b="1" spc="-65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ihale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ilanı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davet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yapılamaz.</a:t>
            </a:r>
            <a:endParaRPr sz="22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dirty="0">
                <a:latin typeface="Calibri"/>
                <a:cs typeface="Calibri"/>
              </a:rPr>
              <a:t>Ödeneği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bulunmayan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hiçbir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iş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için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ihaleye</a:t>
            </a:r>
            <a:r>
              <a:rPr sz="2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çıkılamaz</a:t>
            </a:r>
            <a:r>
              <a:rPr sz="2200" b="1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</a:tabLst>
            </a:pPr>
            <a:r>
              <a:rPr sz="2200" spc="-10" dirty="0">
                <a:latin typeface="Calibri"/>
                <a:cs typeface="Calibri"/>
              </a:rPr>
              <a:t>Yıllara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sari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işlerin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ihaleleri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yılın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B63D3E"/>
                </a:solidFill>
                <a:latin typeface="Calibri"/>
                <a:cs typeface="Calibri"/>
              </a:rPr>
              <a:t>ilk</a:t>
            </a:r>
            <a:r>
              <a:rPr sz="2200" b="1" spc="-40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B63D3E"/>
                </a:solidFill>
                <a:latin typeface="Calibri"/>
                <a:cs typeface="Calibri"/>
              </a:rPr>
              <a:t>9</a:t>
            </a:r>
            <a:r>
              <a:rPr sz="2200" b="1" spc="-30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B63D3E"/>
                </a:solidFill>
                <a:latin typeface="Calibri"/>
                <a:cs typeface="Calibri"/>
              </a:rPr>
              <a:t>ayında</a:t>
            </a:r>
            <a:r>
              <a:rPr sz="2200" b="1" spc="-50" dirty="0">
                <a:solidFill>
                  <a:srgbClr val="B63D3E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sonuçlandırılması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esastır.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UYGULAMA</a:t>
            </a:r>
            <a:r>
              <a:rPr spc="-75" dirty="0"/>
              <a:t> </a:t>
            </a:r>
            <a:r>
              <a:rPr spc="-10" dirty="0"/>
              <a:t>İLKELERİ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682751"/>
            <a:ext cx="7132320" cy="576580"/>
            <a:chOff x="0" y="682751"/>
            <a:chExt cx="7132320" cy="576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327"/>
              <a:ext cx="7132320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1" y="682751"/>
              <a:ext cx="1789176" cy="576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0663"/>
              <a:ext cx="7084059" cy="335280"/>
            </a:xfrm>
            <a:custGeom>
              <a:avLst/>
              <a:gdLst/>
              <a:ahLst/>
              <a:cxnLst/>
              <a:rect l="l" t="t" r="r" b="b"/>
              <a:pathLst>
                <a:path w="7084059" h="335280">
                  <a:moveTo>
                    <a:pt x="7083552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6959282" y="317563"/>
                  </a:lnTo>
                  <a:lnTo>
                    <a:pt x="7083552" y="0"/>
                  </a:lnTo>
                  <a:close/>
                </a:path>
              </a:pathLst>
            </a:custGeom>
            <a:solidFill>
              <a:srgbClr val="B63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743699"/>
            <a:ext cx="144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TEMEL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İLKELER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2761488"/>
            <a:ext cx="3334512" cy="2980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2495" y="3454831"/>
            <a:ext cx="1276985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İHALE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ÖNCESİ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SÜREÇ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4520" y="2761488"/>
            <a:ext cx="3160776" cy="29809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7424" y="3698671"/>
            <a:ext cx="1790064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0"/>
              </a:spcBef>
            </a:pP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SÖZLEŞME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SÜRECİ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7104" y="1075944"/>
            <a:ext cx="3706355" cy="32369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40684" y="2385631"/>
            <a:ext cx="22980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SÜRECİ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ALIM</a:t>
            </a:r>
            <a:r>
              <a:rPr spc="-5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6535" y="1085088"/>
            <a:ext cx="1953767" cy="11795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67353" y="1107097"/>
            <a:ext cx="1070610" cy="1061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İhtiyacın Ortaya Çıkması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5752" y="1426463"/>
            <a:ext cx="426720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2303" y="1085088"/>
            <a:ext cx="1953768" cy="11795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08140" y="1107097"/>
            <a:ext cx="1619250" cy="1061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408305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Teknik Şartnamenin Hazırlanması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70776" y="2420111"/>
            <a:ext cx="496811" cy="4236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2303" y="3023616"/>
            <a:ext cx="1953768" cy="11795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21474" y="3046438"/>
            <a:ext cx="1192530" cy="1061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indent="2540" algn="ctr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Yaklaşık Maliyetin Tespiti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0135" y="3364991"/>
            <a:ext cx="426720" cy="49682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6535" y="3023616"/>
            <a:ext cx="1953767" cy="11795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94201" y="3046438"/>
            <a:ext cx="1217295" cy="1061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İhale Usulünün Tespiti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5008" y="4358640"/>
            <a:ext cx="496811" cy="4267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6535" y="4962144"/>
            <a:ext cx="1953767" cy="11795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59504" y="4985791"/>
            <a:ext cx="1688464" cy="1061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1905" algn="ctr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İhale Dokümanının Hazırlanması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5752" y="5303520"/>
            <a:ext cx="426720" cy="4968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2303" y="4962144"/>
            <a:ext cx="1953768" cy="117957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383731" y="5078564"/>
            <a:ext cx="1670685" cy="88709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9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İhale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Yetkilisinin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Onayına Sunulması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8368"/>
            <a:ext cx="2883408" cy="277367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98318" y="1340408"/>
            <a:ext cx="112331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İHALE ÖNCESİ SÜREÇ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ALIM</a:t>
            </a:r>
            <a:r>
              <a:rPr spc="-50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007" y="1325880"/>
            <a:ext cx="1591056" cy="9601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6675" y="1357248"/>
            <a:ext cx="89916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2540" algn="ctr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İhale Onayının Alınması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3984" y="1603260"/>
            <a:ext cx="350520" cy="4053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4711" y="1325880"/>
            <a:ext cx="1591056" cy="9601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29987" y="1378102"/>
            <a:ext cx="1400175" cy="8026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2540" algn="ctr">
              <a:lnSpc>
                <a:spcPct val="91700"/>
              </a:lnSpc>
              <a:spcBef>
                <a:spcPts val="2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İhale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Komisyonunun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Kurulması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7688" y="1603260"/>
            <a:ext cx="350520" cy="4053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8416" y="1325880"/>
            <a:ext cx="1591055" cy="9601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92505" y="1622361"/>
            <a:ext cx="12820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İhalenin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İlanı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32776" y="2410967"/>
            <a:ext cx="405383" cy="3474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8416" y="2901695"/>
            <a:ext cx="1591055" cy="9601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262023" y="2931477"/>
            <a:ext cx="134112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5080" algn="ctr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İhale Dokümanının İndirilmesi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5976" y="3179064"/>
            <a:ext cx="350520" cy="4053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4711" y="2901695"/>
            <a:ext cx="1591056" cy="96011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40985" y="3064027"/>
            <a:ext cx="975360" cy="5797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0005" marR="5080" indent="-27940">
              <a:lnSpc>
                <a:spcPts val="2090"/>
              </a:lnSpc>
              <a:spcBef>
                <a:spcPts val="320"/>
              </a:spcBef>
            </a:pP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Tekliflerin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Verilmesi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2271" y="3179064"/>
            <a:ext cx="350520" cy="4053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007" y="2901695"/>
            <a:ext cx="1591056" cy="9601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881513" y="2931477"/>
            <a:ext cx="128778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indent="-1905" algn="ctr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Tekliflerin Değerlendiril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mesi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2320" y="3983735"/>
            <a:ext cx="408431" cy="35051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007" y="4474464"/>
            <a:ext cx="1591056" cy="96012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954659" y="4505705"/>
            <a:ext cx="1141730" cy="8451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270" algn="ctr">
              <a:lnSpc>
                <a:spcPts val="2090"/>
              </a:lnSpc>
              <a:spcBef>
                <a:spcPts val="32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İhalenin Karara Bağlanması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3984" y="4751832"/>
            <a:ext cx="350520" cy="40538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4711" y="4474464"/>
            <a:ext cx="1591056" cy="96012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164774" y="4505705"/>
            <a:ext cx="1130935" cy="8451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313690">
              <a:lnSpc>
                <a:spcPts val="2090"/>
              </a:lnSpc>
              <a:spcBef>
                <a:spcPts val="32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İhale Sonucunun Bildirilmesi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7688" y="4751832"/>
            <a:ext cx="350520" cy="40538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8416" y="4474464"/>
            <a:ext cx="1591055" cy="96012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313858" y="4638256"/>
            <a:ext cx="1242060" cy="5797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52400">
              <a:lnSpc>
                <a:spcPts val="2090"/>
              </a:lnSpc>
              <a:spcBef>
                <a:spcPts val="32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Sözleşme İmzalanması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/>
              <a:t>ALIM</a:t>
            </a:r>
            <a:r>
              <a:rPr spc="-50" dirty="0"/>
              <a:t> </a:t>
            </a:r>
            <a:r>
              <a:rPr spc="-10" dirty="0"/>
              <a:t>SÜRECİ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658720" y="6461307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58368"/>
            <a:ext cx="2883408" cy="277367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22568" y="1553768"/>
            <a:ext cx="107759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İHALE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SÜRECİ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3139</Words>
  <Application>Microsoft Office PowerPoint</Application>
  <PresentationFormat>Ekran Gösterisi (4:3)</PresentationFormat>
  <Paragraphs>660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Office Theme</vt:lpstr>
      <vt:lpstr>PowerPoint Sunusu</vt:lpstr>
      <vt:lpstr>SUNUM İÇERİĞİ</vt:lpstr>
      <vt:lpstr>UYGULAMA İLKELERİ</vt:lpstr>
      <vt:lpstr>UYGULAMA İLKELERİ</vt:lpstr>
      <vt:lpstr>UYGULAMA İLKELERİ</vt:lpstr>
      <vt:lpstr>UYGULAMA İLKELERİ</vt:lpstr>
      <vt:lpstr>ALIM SÜRECİ</vt:lpstr>
      <vt:lpstr>ALIM SÜRECİ</vt:lpstr>
      <vt:lpstr>ALIM SÜRECİ</vt:lpstr>
      <vt:lpstr>ALIM SÜRECİ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ÖNCESİ SÜREÇ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İHALE SÜRECİ</vt:lpstr>
      <vt:lpstr>Değerli Vaktiniz İçin 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description/>
  <cp:lastModifiedBy>toshiba</cp:lastModifiedBy>
  <cp:revision>17</cp:revision>
  <dcterms:created xsi:type="dcterms:W3CDTF">2025-03-03T10:32:21Z</dcterms:created>
  <dcterms:modified xsi:type="dcterms:W3CDTF">2025-03-10T02:16:51Z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2025-03-03T00:00:00Z</vt:filetime>
  </property>
  <property fmtid="{D5CDD505-2E9C-101B-9397-08002B2CF9AE}" pid="5" name="Producer">
    <vt:lpwstr>3-Heights(TM) PDF Security Shell 4.8.25.2 (http://www.pdf-tools.com)</vt:lpwstr>
  </property>
</Properties>
</file>